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TT Octosquares Compressed" charset="1" panose="02010001040000080307"/>
      <p:regular r:id="rId16"/>
    </p:embeddedFont>
    <p:embeddedFont>
      <p:font typeface="Open Sans" charset="1" panose="00000000000000000000"/>
      <p:regular r:id="rId17"/>
    </p:embeddedFont>
    <p:embeddedFont>
      <p:font typeface="Canva Sans Bold" charset="1" panose="020B0803030501040103"/>
      <p:regular r:id="rId18"/>
    </p:embeddedFont>
    <p:embeddedFont>
      <p:font typeface="Open Sans Bold" charset="1" panose="00000000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8.png" Type="http://schemas.openxmlformats.org/officeDocument/2006/relationships/image"/><Relationship Id="rId6" Target="../media/image9.svg" Type="http://schemas.openxmlformats.org/officeDocument/2006/relationships/image"/><Relationship Id="rId7" Target="../media/image4.png" Type="http://schemas.openxmlformats.org/officeDocument/2006/relationships/image"/><Relationship Id="rId8" Target="../media/image5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8.png" Type="http://schemas.openxmlformats.org/officeDocument/2006/relationships/image"/><Relationship Id="rId6" Target="../media/image9.svg" Type="http://schemas.openxmlformats.org/officeDocument/2006/relationships/image"/><Relationship Id="rId7" Target="../media/image10.jpeg" Type="http://schemas.openxmlformats.org/officeDocument/2006/relationships/image"/><Relationship Id="rId8" Target="../media/image4.png" Type="http://schemas.openxmlformats.org/officeDocument/2006/relationships/image"/><Relationship Id="rId9" Target="../media/image5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8.png" Type="http://schemas.openxmlformats.org/officeDocument/2006/relationships/image"/><Relationship Id="rId6" Target="../media/image9.svg" Type="http://schemas.openxmlformats.org/officeDocument/2006/relationships/image"/><Relationship Id="rId7" Target="../media/image11.jpeg" Type="http://schemas.openxmlformats.org/officeDocument/2006/relationships/image"/><Relationship Id="rId8" Target="../media/image4.png" Type="http://schemas.openxmlformats.org/officeDocument/2006/relationships/image"/><Relationship Id="rId9" Target="../media/image5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5.jpeg" Type="http://schemas.openxmlformats.org/officeDocument/2006/relationships/image"/><Relationship Id="rId11" Target="../media/image4.png" Type="http://schemas.openxmlformats.org/officeDocument/2006/relationships/image"/><Relationship Id="rId12" Target="../media/image5.svg" Type="http://schemas.openxmlformats.org/officeDocument/2006/relationships/image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8.png" Type="http://schemas.openxmlformats.org/officeDocument/2006/relationships/image"/><Relationship Id="rId6" Target="../media/image9.svg" Type="http://schemas.openxmlformats.org/officeDocument/2006/relationships/image"/><Relationship Id="rId7" Target="../media/image12.jpeg" Type="http://schemas.openxmlformats.org/officeDocument/2006/relationships/image"/><Relationship Id="rId8" Target="../media/image13.jpeg" Type="http://schemas.openxmlformats.org/officeDocument/2006/relationships/image"/><Relationship Id="rId9" Target="../media/image14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5.svg" Type="http://schemas.openxmlformats.org/officeDocument/2006/relationships/image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8.png" Type="http://schemas.openxmlformats.org/officeDocument/2006/relationships/image"/><Relationship Id="rId6" Target="../media/image9.svg" Type="http://schemas.openxmlformats.org/officeDocument/2006/relationships/image"/><Relationship Id="rId7" Target="../media/image16.jpeg" Type="http://schemas.openxmlformats.org/officeDocument/2006/relationships/image"/><Relationship Id="rId8" Target="../media/image17.jpeg" Type="http://schemas.openxmlformats.org/officeDocument/2006/relationships/image"/><Relationship Id="rId9" Target="../media/image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8.png" Type="http://schemas.openxmlformats.org/officeDocument/2006/relationships/image"/><Relationship Id="rId6" Target="../media/image9.svg" Type="http://schemas.openxmlformats.org/officeDocument/2006/relationships/image"/><Relationship Id="rId7" Target="../media/image18.jpeg" Type="http://schemas.openxmlformats.org/officeDocument/2006/relationships/image"/><Relationship Id="rId8" Target="../media/image4.png" Type="http://schemas.openxmlformats.org/officeDocument/2006/relationships/image"/><Relationship Id="rId9" Target="../media/image5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5.svg" Type="http://schemas.openxmlformats.org/officeDocument/2006/relationships/image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8.png" Type="http://schemas.openxmlformats.org/officeDocument/2006/relationships/image"/><Relationship Id="rId6" Target="../media/image9.svg" Type="http://schemas.openxmlformats.org/officeDocument/2006/relationships/image"/><Relationship Id="rId7" Target="../media/image19.jpeg" Type="http://schemas.openxmlformats.org/officeDocument/2006/relationships/image"/><Relationship Id="rId8" Target="../media/image20.jpeg" Type="http://schemas.openxmlformats.org/officeDocument/2006/relationships/image"/><Relationship Id="rId9" Target="../media/image4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8.png" Type="http://schemas.openxmlformats.org/officeDocument/2006/relationships/image"/><Relationship Id="rId6" Target="../media/image9.svg" Type="http://schemas.openxmlformats.org/officeDocument/2006/relationships/image"/><Relationship Id="rId7" Target="../media/image21.jpeg" Type="http://schemas.openxmlformats.org/officeDocument/2006/relationships/image"/><Relationship Id="rId8" Target="../media/image4.png" Type="http://schemas.openxmlformats.org/officeDocument/2006/relationships/image"/><Relationship Id="rId9" Target="../media/image5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7324710" y="458184"/>
            <a:ext cx="306065" cy="336000"/>
          </a:xfrm>
          <a:custGeom>
            <a:avLst/>
            <a:gdLst/>
            <a:ahLst/>
            <a:cxnLst/>
            <a:rect r="r" b="b" t="t" l="l"/>
            <a:pathLst>
              <a:path h="336000" w="306065">
                <a:moveTo>
                  <a:pt x="0" y="0"/>
                </a:moveTo>
                <a:lnTo>
                  <a:pt x="306065" y="0"/>
                </a:lnTo>
                <a:lnTo>
                  <a:pt x="306065" y="336000"/>
                </a:lnTo>
                <a:lnTo>
                  <a:pt x="0" y="336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-5400000">
            <a:off x="17631481" y="8597471"/>
            <a:ext cx="924223" cy="397435"/>
            <a:chOff x="0" y="0"/>
            <a:chExt cx="1347239" cy="57934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347239" cy="579341"/>
            </a:xfrm>
            <a:custGeom>
              <a:avLst/>
              <a:gdLst/>
              <a:ahLst/>
              <a:cxnLst/>
              <a:rect r="r" b="b" t="t" l="l"/>
              <a:pathLst>
                <a:path h="579341" w="1347239">
                  <a:moveTo>
                    <a:pt x="673619" y="0"/>
                  </a:moveTo>
                  <a:lnTo>
                    <a:pt x="1347239" y="579341"/>
                  </a:lnTo>
                  <a:lnTo>
                    <a:pt x="0" y="579341"/>
                  </a:lnTo>
                  <a:lnTo>
                    <a:pt x="673619" y="0"/>
                  </a:lnTo>
                  <a:close/>
                </a:path>
              </a:pathLst>
            </a:custGeom>
            <a:solidFill>
              <a:srgbClr val="12F1F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210506" y="230880"/>
              <a:ext cx="926227" cy="3070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2843386" y="4189844"/>
            <a:ext cx="1218296" cy="1907312"/>
          </a:xfrm>
          <a:custGeom>
            <a:avLst/>
            <a:gdLst/>
            <a:ahLst/>
            <a:cxnLst/>
            <a:rect r="r" b="b" t="t" l="l"/>
            <a:pathLst>
              <a:path h="1907312" w="1218296">
                <a:moveTo>
                  <a:pt x="0" y="0"/>
                </a:moveTo>
                <a:lnTo>
                  <a:pt x="1218295" y="0"/>
                </a:lnTo>
                <a:lnTo>
                  <a:pt x="1218295" y="1907312"/>
                </a:lnTo>
                <a:lnTo>
                  <a:pt x="0" y="190731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5062153" y="1143108"/>
            <a:ext cx="8240588" cy="68339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612"/>
              </a:lnSpc>
              <a:spcBef>
                <a:spcPct val="0"/>
              </a:spcBef>
            </a:pPr>
            <a:r>
              <a:rPr lang="en-US" sz="9723">
                <a:solidFill>
                  <a:srgbClr val="FFFFFF"/>
                </a:solidFill>
                <a:latin typeface="TT Octosquares Compressed"/>
                <a:ea typeface="TT Octosquares Compressed"/>
                <a:cs typeface="TT Octosquares Compressed"/>
                <a:sym typeface="TT Octosquares Compressed"/>
              </a:rPr>
              <a:t>ENHANCING CUSTOMER INSIGHTS USING AI-DRIVEN INSIGHTS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2105520" y="4471286"/>
            <a:ext cx="858754" cy="1344429"/>
          </a:xfrm>
          <a:custGeom>
            <a:avLst/>
            <a:gdLst/>
            <a:ahLst/>
            <a:cxnLst/>
            <a:rect r="r" b="b" t="t" l="l"/>
            <a:pathLst>
              <a:path h="1344429" w="858754">
                <a:moveTo>
                  <a:pt x="0" y="0"/>
                </a:moveTo>
                <a:lnTo>
                  <a:pt x="858754" y="0"/>
                </a:lnTo>
                <a:lnTo>
                  <a:pt x="858754" y="1344428"/>
                </a:lnTo>
                <a:lnTo>
                  <a:pt x="0" y="134442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390081" y="4650573"/>
            <a:ext cx="629715" cy="985855"/>
          </a:xfrm>
          <a:custGeom>
            <a:avLst/>
            <a:gdLst/>
            <a:ahLst/>
            <a:cxnLst/>
            <a:rect r="r" b="b" t="t" l="l"/>
            <a:pathLst>
              <a:path h="985855" w="629715">
                <a:moveTo>
                  <a:pt x="0" y="0"/>
                </a:moveTo>
                <a:lnTo>
                  <a:pt x="629714" y="0"/>
                </a:lnTo>
                <a:lnTo>
                  <a:pt x="629714" y="985854"/>
                </a:lnTo>
                <a:lnTo>
                  <a:pt x="0" y="98585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-10800000">
            <a:off x="14226319" y="4189844"/>
            <a:ext cx="1218296" cy="1907312"/>
          </a:xfrm>
          <a:custGeom>
            <a:avLst/>
            <a:gdLst/>
            <a:ahLst/>
            <a:cxnLst/>
            <a:rect r="r" b="b" t="t" l="l"/>
            <a:pathLst>
              <a:path h="1907312" w="1218296">
                <a:moveTo>
                  <a:pt x="0" y="0"/>
                </a:moveTo>
                <a:lnTo>
                  <a:pt x="1218295" y="0"/>
                </a:lnTo>
                <a:lnTo>
                  <a:pt x="1218295" y="1907312"/>
                </a:lnTo>
                <a:lnTo>
                  <a:pt x="0" y="190731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-10800000">
            <a:off x="15323726" y="4471286"/>
            <a:ext cx="858754" cy="1344429"/>
          </a:xfrm>
          <a:custGeom>
            <a:avLst/>
            <a:gdLst/>
            <a:ahLst/>
            <a:cxnLst/>
            <a:rect r="r" b="b" t="t" l="l"/>
            <a:pathLst>
              <a:path h="1344429" w="858754">
                <a:moveTo>
                  <a:pt x="0" y="0"/>
                </a:moveTo>
                <a:lnTo>
                  <a:pt x="858754" y="0"/>
                </a:lnTo>
                <a:lnTo>
                  <a:pt x="858754" y="1344428"/>
                </a:lnTo>
                <a:lnTo>
                  <a:pt x="0" y="134442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-10800000">
            <a:off x="16268205" y="4650573"/>
            <a:ext cx="629715" cy="985855"/>
          </a:xfrm>
          <a:custGeom>
            <a:avLst/>
            <a:gdLst/>
            <a:ahLst/>
            <a:cxnLst/>
            <a:rect r="r" b="b" t="t" l="l"/>
            <a:pathLst>
              <a:path h="985855" w="629715">
                <a:moveTo>
                  <a:pt x="0" y="0"/>
                </a:moveTo>
                <a:lnTo>
                  <a:pt x="629714" y="0"/>
                </a:lnTo>
                <a:lnTo>
                  <a:pt x="629714" y="985854"/>
                </a:lnTo>
                <a:lnTo>
                  <a:pt x="0" y="98585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6089294" y="517674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4533497" y="517674"/>
            <a:ext cx="1060497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About Us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3302741" y="517674"/>
            <a:ext cx="7354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Service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046981" y="517674"/>
            <a:ext cx="809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7324710" y="458184"/>
            <a:ext cx="306065" cy="336000"/>
          </a:xfrm>
          <a:custGeom>
            <a:avLst/>
            <a:gdLst/>
            <a:ahLst/>
            <a:cxnLst/>
            <a:rect r="r" b="b" t="t" l="l"/>
            <a:pathLst>
              <a:path h="336000" w="306065">
                <a:moveTo>
                  <a:pt x="0" y="0"/>
                </a:moveTo>
                <a:lnTo>
                  <a:pt x="306065" y="0"/>
                </a:lnTo>
                <a:lnTo>
                  <a:pt x="306065" y="336000"/>
                </a:lnTo>
                <a:lnTo>
                  <a:pt x="0" y="336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02972" y="439904"/>
            <a:ext cx="253149" cy="354280"/>
          </a:xfrm>
          <a:custGeom>
            <a:avLst/>
            <a:gdLst/>
            <a:ahLst/>
            <a:cxnLst/>
            <a:rect r="r" b="b" t="t" l="l"/>
            <a:pathLst>
              <a:path h="354280" w="253149">
                <a:moveTo>
                  <a:pt x="0" y="0"/>
                </a:moveTo>
                <a:lnTo>
                  <a:pt x="253149" y="0"/>
                </a:lnTo>
                <a:lnTo>
                  <a:pt x="253149" y="354280"/>
                </a:lnTo>
                <a:lnTo>
                  <a:pt x="0" y="35428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-5400000">
            <a:off x="17631481" y="8597471"/>
            <a:ext cx="924223" cy="397435"/>
            <a:chOff x="0" y="0"/>
            <a:chExt cx="1347239" cy="57934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347239" cy="579341"/>
            </a:xfrm>
            <a:custGeom>
              <a:avLst/>
              <a:gdLst/>
              <a:ahLst/>
              <a:cxnLst/>
              <a:rect r="r" b="b" t="t" l="l"/>
              <a:pathLst>
                <a:path h="579341" w="1347239">
                  <a:moveTo>
                    <a:pt x="673619" y="0"/>
                  </a:moveTo>
                  <a:lnTo>
                    <a:pt x="1347239" y="579341"/>
                  </a:lnTo>
                  <a:lnTo>
                    <a:pt x="0" y="579341"/>
                  </a:lnTo>
                  <a:lnTo>
                    <a:pt x="673619" y="0"/>
                  </a:lnTo>
                  <a:close/>
                </a:path>
              </a:pathLst>
            </a:custGeom>
            <a:solidFill>
              <a:srgbClr val="12F1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210506" y="230880"/>
              <a:ext cx="926227" cy="3070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2843386" y="4189844"/>
            <a:ext cx="1218296" cy="1907312"/>
          </a:xfrm>
          <a:custGeom>
            <a:avLst/>
            <a:gdLst/>
            <a:ahLst/>
            <a:cxnLst/>
            <a:rect r="r" b="b" t="t" l="l"/>
            <a:pathLst>
              <a:path h="1907312" w="1218296">
                <a:moveTo>
                  <a:pt x="0" y="0"/>
                </a:moveTo>
                <a:lnTo>
                  <a:pt x="1218295" y="0"/>
                </a:lnTo>
                <a:lnTo>
                  <a:pt x="1218295" y="1907312"/>
                </a:lnTo>
                <a:lnTo>
                  <a:pt x="0" y="190731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6089294" y="517674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4533497" y="517674"/>
            <a:ext cx="1060497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About Us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302741" y="517674"/>
            <a:ext cx="7354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Service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046981" y="517674"/>
            <a:ext cx="809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39108" y="517674"/>
            <a:ext cx="1284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Studio Shodwe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4061681" y="3220694"/>
            <a:ext cx="10164638" cy="34646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402"/>
              </a:lnSpc>
              <a:spcBef>
                <a:spcPct val="0"/>
              </a:spcBef>
            </a:pPr>
            <a:r>
              <a:rPr lang="en-US" sz="20287">
                <a:solidFill>
                  <a:srgbClr val="FFFFFF"/>
                </a:solidFill>
                <a:latin typeface="TT Octosquares Compressed"/>
                <a:ea typeface="TT Octosquares Compressed"/>
                <a:cs typeface="TT Octosquares Compressed"/>
                <a:sym typeface="TT Octosquares Compressed"/>
              </a:rPr>
              <a:t>THANK YOU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2105520" y="4471286"/>
            <a:ext cx="858754" cy="1344429"/>
          </a:xfrm>
          <a:custGeom>
            <a:avLst/>
            <a:gdLst/>
            <a:ahLst/>
            <a:cxnLst/>
            <a:rect r="r" b="b" t="t" l="l"/>
            <a:pathLst>
              <a:path h="1344429" w="858754">
                <a:moveTo>
                  <a:pt x="0" y="0"/>
                </a:moveTo>
                <a:lnTo>
                  <a:pt x="858754" y="0"/>
                </a:lnTo>
                <a:lnTo>
                  <a:pt x="858754" y="1344428"/>
                </a:lnTo>
                <a:lnTo>
                  <a:pt x="0" y="134442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390081" y="4650573"/>
            <a:ext cx="629715" cy="985855"/>
          </a:xfrm>
          <a:custGeom>
            <a:avLst/>
            <a:gdLst/>
            <a:ahLst/>
            <a:cxnLst/>
            <a:rect r="r" b="b" t="t" l="l"/>
            <a:pathLst>
              <a:path h="985855" w="629715">
                <a:moveTo>
                  <a:pt x="0" y="0"/>
                </a:moveTo>
                <a:lnTo>
                  <a:pt x="629714" y="0"/>
                </a:lnTo>
                <a:lnTo>
                  <a:pt x="629714" y="985854"/>
                </a:lnTo>
                <a:lnTo>
                  <a:pt x="0" y="98585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-10800000">
            <a:off x="14226319" y="4189844"/>
            <a:ext cx="1218296" cy="1907312"/>
          </a:xfrm>
          <a:custGeom>
            <a:avLst/>
            <a:gdLst/>
            <a:ahLst/>
            <a:cxnLst/>
            <a:rect r="r" b="b" t="t" l="l"/>
            <a:pathLst>
              <a:path h="1907312" w="1218296">
                <a:moveTo>
                  <a:pt x="0" y="0"/>
                </a:moveTo>
                <a:lnTo>
                  <a:pt x="1218295" y="0"/>
                </a:lnTo>
                <a:lnTo>
                  <a:pt x="1218295" y="1907312"/>
                </a:lnTo>
                <a:lnTo>
                  <a:pt x="0" y="190731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-10800000">
            <a:off x="15323726" y="4471286"/>
            <a:ext cx="858754" cy="1344429"/>
          </a:xfrm>
          <a:custGeom>
            <a:avLst/>
            <a:gdLst/>
            <a:ahLst/>
            <a:cxnLst/>
            <a:rect r="r" b="b" t="t" l="l"/>
            <a:pathLst>
              <a:path h="1344429" w="858754">
                <a:moveTo>
                  <a:pt x="0" y="0"/>
                </a:moveTo>
                <a:lnTo>
                  <a:pt x="858754" y="0"/>
                </a:lnTo>
                <a:lnTo>
                  <a:pt x="858754" y="1344428"/>
                </a:lnTo>
                <a:lnTo>
                  <a:pt x="0" y="134442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-10800000">
            <a:off x="16268205" y="4650573"/>
            <a:ext cx="629715" cy="985855"/>
          </a:xfrm>
          <a:custGeom>
            <a:avLst/>
            <a:gdLst/>
            <a:ahLst/>
            <a:cxnLst/>
            <a:rect r="r" b="b" t="t" l="l"/>
            <a:pathLst>
              <a:path h="985855" w="629715">
                <a:moveTo>
                  <a:pt x="0" y="0"/>
                </a:moveTo>
                <a:lnTo>
                  <a:pt x="629714" y="0"/>
                </a:lnTo>
                <a:lnTo>
                  <a:pt x="629714" y="985854"/>
                </a:lnTo>
                <a:lnTo>
                  <a:pt x="0" y="98585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B081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879498" y="0"/>
            <a:ext cx="2376511" cy="2376511"/>
          </a:xfrm>
          <a:custGeom>
            <a:avLst/>
            <a:gdLst/>
            <a:ahLst/>
            <a:cxnLst/>
            <a:rect r="r" b="b" t="t" l="l"/>
            <a:pathLst>
              <a:path h="2376511" w="2376511">
                <a:moveTo>
                  <a:pt x="0" y="0"/>
                </a:moveTo>
                <a:lnTo>
                  <a:pt x="2376511" y="0"/>
                </a:lnTo>
                <a:lnTo>
                  <a:pt x="2376511" y="2376511"/>
                </a:lnTo>
                <a:lnTo>
                  <a:pt x="0" y="237651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0"/>
            <a:ext cx="3325470" cy="1874762"/>
          </a:xfrm>
          <a:custGeom>
            <a:avLst/>
            <a:gdLst/>
            <a:ahLst/>
            <a:cxnLst/>
            <a:rect r="r" b="b" t="t" l="l"/>
            <a:pathLst>
              <a:path h="1874762" w="3325470">
                <a:moveTo>
                  <a:pt x="0" y="0"/>
                </a:moveTo>
                <a:lnTo>
                  <a:pt x="3325470" y="0"/>
                </a:lnTo>
                <a:lnTo>
                  <a:pt x="3325470" y="1874762"/>
                </a:lnTo>
                <a:lnTo>
                  <a:pt x="0" y="18747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78478" y="15094"/>
            <a:ext cx="17509522" cy="22224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39"/>
              </a:lnSpc>
            </a:pPr>
            <a:r>
              <a:rPr lang="en-US" sz="6385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INSTITUTE</a:t>
            </a:r>
            <a:r>
              <a:rPr lang="en-US" b="true" sz="6385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OF AERONAUTICAL ENGINEERING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317127" y="5831159"/>
            <a:ext cx="8112134" cy="34271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06"/>
              </a:lnSpc>
            </a:pPr>
            <a:r>
              <a:rPr lang="en-US" sz="4861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Team Members :</a:t>
            </a:r>
          </a:p>
          <a:p>
            <a:pPr algn="ctr">
              <a:lnSpc>
                <a:spcPts val="6806"/>
              </a:lnSpc>
            </a:pPr>
            <a:r>
              <a:rPr lang="en-US" sz="4861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J. Gajanand - 23951A6649</a:t>
            </a:r>
          </a:p>
          <a:p>
            <a:pPr algn="ctr">
              <a:lnSpc>
                <a:spcPts val="6806"/>
              </a:lnSpc>
            </a:pPr>
            <a:r>
              <a:rPr lang="en-US" sz="4861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S. Dharani - 23951A6645</a:t>
            </a:r>
          </a:p>
          <a:p>
            <a:pPr algn="ctr">
              <a:lnSpc>
                <a:spcPts val="6806"/>
              </a:lnSpc>
            </a:pPr>
            <a:r>
              <a:rPr lang="en-US" sz="4861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B. Gayathri - 23951A65652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0" y="3322955"/>
            <a:ext cx="18288000" cy="17849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39"/>
              </a:lnSpc>
            </a:pPr>
            <a:r>
              <a:rPr lang="en-US" sz="51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Project tittle : AI-Powered Smart Shopping &amp; Food Assistant 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7324710" y="458184"/>
            <a:ext cx="306065" cy="336000"/>
          </a:xfrm>
          <a:custGeom>
            <a:avLst/>
            <a:gdLst/>
            <a:ahLst/>
            <a:cxnLst/>
            <a:rect r="r" b="b" t="t" l="l"/>
            <a:pathLst>
              <a:path h="336000" w="306065">
                <a:moveTo>
                  <a:pt x="0" y="0"/>
                </a:moveTo>
                <a:lnTo>
                  <a:pt x="306065" y="0"/>
                </a:lnTo>
                <a:lnTo>
                  <a:pt x="306065" y="336000"/>
                </a:lnTo>
                <a:lnTo>
                  <a:pt x="0" y="336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02972" y="439904"/>
            <a:ext cx="253149" cy="354280"/>
          </a:xfrm>
          <a:custGeom>
            <a:avLst/>
            <a:gdLst/>
            <a:ahLst/>
            <a:cxnLst/>
            <a:rect r="r" b="b" t="t" l="l"/>
            <a:pathLst>
              <a:path h="354280" w="253149">
                <a:moveTo>
                  <a:pt x="0" y="0"/>
                </a:moveTo>
                <a:lnTo>
                  <a:pt x="253149" y="0"/>
                </a:lnTo>
                <a:lnTo>
                  <a:pt x="253149" y="354280"/>
                </a:lnTo>
                <a:lnTo>
                  <a:pt x="0" y="35428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-5400000">
            <a:off x="17631481" y="8597471"/>
            <a:ext cx="924223" cy="397435"/>
            <a:chOff x="0" y="0"/>
            <a:chExt cx="1347239" cy="57934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347239" cy="579341"/>
            </a:xfrm>
            <a:custGeom>
              <a:avLst/>
              <a:gdLst/>
              <a:ahLst/>
              <a:cxnLst/>
              <a:rect r="r" b="b" t="t" l="l"/>
              <a:pathLst>
                <a:path h="579341" w="1347239">
                  <a:moveTo>
                    <a:pt x="673619" y="0"/>
                  </a:moveTo>
                  <a:lnTo>
                    <a:pt x="1347239" y="579341"/>
                  </a:lnTo>
                  <a:lnTo>
                    <a:pt x="0" y="579341"/>
                  </a:lnTo>
                  <a:lnTo>
                    <a:pt x="673619" y="0"/>
                  </a:lnTo>
                  <a:close/>
                </a:path>
              </a:pathLst>
            </a:custGeom>
            <a:solidFill>
              <a:srgbClr val="12F1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210506" y="230880"/>
              <a:ext cx="926227" cy="3070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286140" y="5369868"/>
            <a:ext cx="3310410" cy="4917132"/>
            <a:chOff x="0" y="0"/>
            <a:chExt cx="4275074" cy="63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275074" cy="6350000"/>
            </a:xfrm>
            <a:custGeom>
              <a:avLst/>
              <a:gdLst/>
              <a:ahLst/>
              <a:cxnLst/>
              <a:rect r="r" b="b" t="t" l="l"/>
              <a:pathLst>
                <a:path h="6350000" w="4275074">
                  <a:moveTo>
                    <a:pt x="4275074" y="0"/>
                  </a:moveTo>
                  <a:lnTo>
                    <a:pt x="2736723" y="6350000"/>
                  </a:lnTo>
                  <a:lnTo>
                    <a:pt x="0" y="6350000"/>
                  </a:lnTo>
                  <a:lnTo>
                    <a:pt x="1520444" y="0"/>
                  </a:lnTo>
                  <a:lnTo>
                    <a:pt x="4275074" y="0"/>
                  </a:lnTo>
                  <a:close/>
                </a:path>
              </a:pathLst>
            </a:custGeom>
            <a:solidFill>
              <a:srgbClr val="12F1FF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10" id="10"/>
          <p:cNvGrpSpPr/>
          <p:nvPr/>
        </p:nvGrpSpPr>
        <p:grpSpPr>
          <a:xfrm rot="0">
            <a:off x="5655741" y="0"/>
            <a:ext cx="3310410" cy="4917132"/>
            <a:chOff x="0" y="0"/>
            <a:chExt cx="4275074" cy="63500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275074" cy="6350000"/>
            </a:xfrm>
            <a:custGeom>
              <a:avLst/>
              <a:gdLst/>
              <a:ahLst/>
              <a:cxnLst/>
              <a:rect r="r" b="b" t="t" l="l"/>
              <a:pathLst>
                <a:path h="6350000" w="4275074">
                  <a:moveTo>
                    <a:pt x="4275074" y="0"/>
                  </a:moveTo>
                  <a:lnTo>
                    <a:pt x="2736723" y="6350000"/>
                  </a:lnTo>
                  <a:lnTo>
                    <a:pt x="0" y="6350000"/>
                  </a:lnTo>
                  <a:lnTo>
                    <a:pt x="1520444" y="0"/>
                  </a:lnTo>
                  <a:lnTo>
                    <a:pt x="4275074" y="0"/>
                  </a:lnTo>
                  <a:close/>
                </a:path>
              </a:pathLst>
            </a:custGeom>
            <a:solidFill>
              <a:srgbClr val="12F1FF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12" id="12"/>
          <p:cNvGrpSpPr/>
          <p:nvPr/>
        </p:nvGrpSpPr>
        <p:grpSpPr>
          <a:xfrm rot="0">
            <a:off x="1681488" y="0"/>
            <a:ext cx="6925620" cy="10287000"/>
            <a:chOff x="0" y="0"/>
            <a:chExt cx="4275074" cy="63500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275074" cy="6350000"/>
            </a:xfrm>
            <a:custGeom>
              <a:avLst/>
              <a:gdLst/>
              <a:ahLst/>
              <a:cxnLst/>
              <a:rect r="r" b="b" t="t" l="l"/>
              <a:pathLst>
                <a:path h="6350000" w="4275074">
                  <a:moveTo>
                    <a:pt x="4275074" y="0"/>
                  </a:moveTo>
                  <a:lnTo>
                    <a:pt x="2736723" y="6350000"/>
                  </a:lnTo>
                  <a:lnTo>
                    <a:pt x="0" y="6350000"/>
                  </a:lnTo>
                  <a:lnTo>
                    <a:pt x="1520444" y="0"/>
                  </a:lnTo>
                  <a:lnTo>
                    <a:pt x="4275074" y="0"/>
                  </a:lnTo>
                  <a:close/>
                </a:path>
              </a:pathLst>
            </a:custGeom>
            <a:blipFill>
              <a:blip r:embed="rId7"/>
              <a:stretch>
                <a:fillRect l="-6609" t="0" r="-4791" b="0"/>
              </a:stretch>
            </a:blip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16089294" y="517674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4533497" y="517674"/>
            <a:ext cx="1060497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About Us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3302741" y="517674"/>
            <a:ext cx="7354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Service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046981" y="517674"/>
            <a:ext cx="809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39108" y="517674"/>
            <a:ext cx="1284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Studio Shodwe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471538" y="1353510"/>
            <a:ext cx="6106986" cy="29899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985"/>
              </a:lnSpc>
              <a:spcBef>
                <a:spcPct val="0"/>
              </a:spcBef>
            </a:pPr>
            <a:r>
              <a:rPr lang="en-US" sz="8560">
                <a:solidFill>
                  <a:srgbClr val="FFFFFF"/>
                </a:solidFill>
                <a:latin typeface="TT Octosquares Compressed"/>
                <a:ea typeface="TT Octosquares Compressed"/>
                <a:cs typeface="TT Octosquares Compressed"/>
                <a:sym typeface="TT Octosquares Compressed"/>
              </a:rPr>
              <a:t>PROBLEM STATEMENT</a:t>
            </a:r>
          </a:p>
        </p:txBody>
      </p:sp>
      <p:sp>
        <p:nvSpPr>
          <p:cNvPr name="Freeform 20" id="20"/>
          <p:cNvSpPr/>
          <p:nvPr/>
        </p:nvSpPr>
        <p:spPr>
          <a:xfrm flipH="false" flipV="false" rot="0">
            <a:off x="10549877" y="2247308"/>
            <a:ext cx="355359" cy="556335"/>
          </a:xfrm>
          <a:custGeom>
            <a:avLst/>
            <a:gdLst/>
            <a:ahLst/>
            <a:cxnLst/>
            <a:rect r="r" b="b" t="t" l="l"/>
            <a:pathLst>
              <a:path h="556335" w="355359">
                <a:moveTo>
                  <a:pt x="0" y="0"/>
                </a:moveTo>
                <a:lnTo>
                  <a:pt x="355359" y="0"/>
                </a:lnTo>
                <a:lnTo>
                  <a:pt x="355359" y="556335"/>
                </a:lnTo>
                <a:lnTo>
                  <a:pt x="0" y="55633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11014997" y="2247308"/>
            <a:ext cx="355359" cy="556335"/>
          </a:xfrm>
          <a:custGeom>
            <a:avLst/>
            <a:gdLst/>
            <a:ahLst/>
            <a:cxnLst/>
            <a:rect r="r" b="b" t="t" l="l"/>
            <a:pathLst>
              <a:path h="556335" w="355359">
                <a:moveTo>
                  <a:pt x="0" y="0"/>
                </a:moveTo>
                <a:lnTo>
                  <a:pt x="355359" y="0"/>
                </a:lnTo>
                <a:lnTo>
                  <a:pt x="355359" y="556335"/>
                </a:lnTo>
                <a:lnTo>
                  <a:pt x="0" y="55633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11480118" y="2247308"/>
            <a:ext cx="355359" cy="556335"/>
          </a:xfrm>
          <a:custGeom>
            <a:avLst/>
            <a:gdLst/>
            <a:ahLst/>
            <a:cxnLst/>
            <a:rect r="r" b="b" t="t" l="l"/>
            <a:pathLst>
              <a:path h="556335" w="355359">
                <a:moveTo>
                  <a:pt x="0" y="0"/>
                </a:moveTo>
                <a:lnTo>
                  <a:pt x="355358" y="0"/>
                </a:lnTo>
                <a:lnTo>
                  <a:pt x="355358" y="556335"/>
                </a:lnTo>
                <a:lnTo>
                  <a:pt x="0" y="55633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3" id="23"/>
          <p:cNvSpPr txBox="true"/>
          <p:nvPr/>
        </p:nvSpPr>
        <p:spPr>
          <a:xfrm rot="0">
            <a:off x="8258221" y="4917398"/>
            <a:ext cx="10533621" cy="13640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57"/>
              </a:lnSpc>
            </a:pPr>
            <a:r>
              <a:rPr lang="en-US" sz="196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••AI-Powered Fashion &amp; Food Recommendations</a:t>
            </a:r>
          </a:p>
          <a:p>
            <a:pPr algn="l">
              <a:lnSpc>
                <a:spcPts val="2757"/>
              </a:lnSpc>
            </a:pPr>
            <a:r>
              <a:rPr lang="en-US" sz="196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•Optimizing Shopping &amp; Meal Planning with AI</a:t>
            </a:r>
          </a:p>
          <a:p>
            <a:pPr algn="l">
              <a:lnSpc>
                <a:spcPts val="2757"/>
              </a:lnSpc>
            </a:pPr>
          </a:p>
          <a:p>
            <a:pPr algn="l">
              <a:lnSpc>
                <a:spcPts val="2757"/>
              </a:lnSpc>
              <a:spcBef>
                <a:spcPct val="0"/>
              </a:spcBef>
            </a:pPr>
          </a:p>
        </p:txBody>
      </p:sp>
      <p:sp>
        <p:nvSpPr>
          <p:cNvPr name="TextBox 24" id="24"/>
          <p:cNvSpPr txBox="true"/>
          <p:nvPr/>
        </p:nvSpPr>
        <p:spPr>
          <a:xfrm rot="0">
            <a:off x="8039186" y="6855473"/>
            <a:ext cx="10527109" cy="29191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69"/>
              </a:lnSpc>
            </a:pPr>
            <a:r>
              <a:rPr lang="en-US" sz="240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•Shopping &amp; food selection challenges:</a:t>
            </a:r>
          </a:p>
          <a:p>
            <a:pPr algn="l">
              <a:lnSpc>
                <a:spcPts val="3369"/>
              </a:lnSpc>
            </a:pPr>
            <a:r>
              <a:rPr lang="en-US" sz="240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•- Confusion in clothing sizes &amp; appearance doubts</a:t>
            </a:r>
          </a:p>
          <a:p>
            <a:pPr algn="l">
              <a:lnSpc>
                <a:spcPts val="3369"/>
              </a:lnSpc>
            </a:pPr>
            <a:r>
              <a:rPr lang="en-US" sz="240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•- Lack of personalized recommendations</a:t>
            </a:r>
          </a:p>
          <a:p>
            <a:pPr algn="l">
              <a:lnSpc>
                <a:spcPts val="3369"/>
              </a:lnSpc>
            </a:pPr>
            <a:r>
              <a:rPr lang="en-US" sz="240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•- Difficulty in matching outfits &amp; accessories</a:t>
            </a:r>
          </a:p>
          <a:p>
            <a:pPr algn="l">
              <a:lnSpc>
                <a:spcPts val="3369"/>
              </a:lnSpc>
            </a:pPr>
            <a:r>
              <a:rPr lang="en-US" sz="240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•- Struggles with healthy meal planning &amp; dietary restrictions</a:t>
            </a:r>
          </a:p>
          <a:p>
            <a:pPr algn="l">
              <a:lnSpc>
                <a:spcPts val="3369"/>
              </a:lnSpc>
            </a:pPr>
            <a:r>
              <a:rPr lang="en-US" sz="240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•- Inefficiency in food ordering from multiple platforms</a:t>
            </a:r>
          </a:p>
          <a:p>
            <a:pPr algn="l">
              <a:lnSpc>
                <a:spcPts val="336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7324710" y="458184"/>
            <a:ext cx="306065" cy="336000"/>
          </a:xfrm>
          <a:custGeom>
            <a:avLst/>
            <a:gdLst/>
            <a:ahLst/>
            <a:cxnLst/>
            <a:rect r="r" b="b" t="t" l="l"/>
            <a:pathLst>
              <a:path h="336000" w="306065">
                <a:moveTo>
                  <a:pt x="0" y="0"/>
                </a:moveTo>
                <a:lnTo>
                  <a:pt x="306065" y="0"/>
                </a:lnTo>
                <a:lnTo>
                  <a:pt x="306065" y="336000"/>
                </a:lnTo>
                <a:lnTo>
                  <a:pt x="0" y="336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02972" y="439904"/>
            <a:ext cx="253149" cy="354280"/>
          </a:xfrm>
          <a:custGeom>
            <a:avLst/>
            <a:gdLst/>
            <a:ahLst/>
            <a:cxnLst/>
            <a:rect r="r" b="b" t="t" l="l"/>
            <a:pathLst>
              <a:path h="354280" w="253149">
                <a:moveTo>
                  <a:pt x="0" y="0"/>
                </a:moveTo>
                <a:lnTo>
                  <a:pt x="253149" y="0"/>
                </a:lnTo>
                <a:lnTo>
                  <a:pt x="253149" y="354280"/>
                </a:lnTo>
                <a:lnTo>
                  <a:pt x="0" y="35428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-5400000">
            <a:off x="17631481" y="8597471"/>
            <a:ext cx="924223" cy="397435"/>
            <a:chOff x="0" y="0"/>
            <a:chExt cx="1347239" cy="57934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347239" cy="579341"/>
            </a:xfrm>
            <a:custGeom>
              <a:avLst/>
              <a:gdLst/>
              <a:ahLst/>
              <a:cxnLst/>
              <a:rect r="r" b="b" t="t" l="l"/>
              <a:pathLst>
                <a:path h="579341" w="1347239">
                  <a:moveTo>
                    <a:pt x="673619" y="0"/>
                  </a:moveTo>
                  <a:lnTo>
                    <a:pt x="1347239" y="579341"/>
                  </a:lnTo>
                  <a:lnTo>
                    <a:pt x="0" y="579341"/>
                  </a:lnTo>
                  <a:lnTo>
                    <a:pt x="673619" y="0"/>
                  </a:lnTo>
                  <a:close/>
                </a:path>
              </a:pathLst>
            </a:custGeom>
            <a:solidFill>
              <a:srgbClr val="12F1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210506" y="230880"/>
              <a:ext cx="926227" cy="3070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7362339" y="2914524"/>
            <a:ext cx="6509860" cy="2228976"/>
            <a:chOff x="0" y="0"/>
            <a:chExt cx="6350000" cy="217424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350000" cy="2174240"/>
            </a:xfrm>
            <a:custGeom>
              <a:avLst/>
              <a:gdLst/>
              <a:ahLst/>
              <a:cxnLst/>
              <a:rect r="r" b="b" t="t" l="l"/>
              <a:pathLst>
                <a:path h="2174240" w="6350000">
                  <a:moveTo>
                    <a:pt x="6350000" y="0"/>
                  </a:moveTo>
                  <a:lnTo>
                    <a:pt x="6350000" y="2174240"/>
                  </a:lnTo>
                  <a:lnTo>
                    <a:pt x="647700" y="2174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2F1FF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10" id="10"/>
          <p:cNvGrpSpPr/>
          <p:nvPr/>
        </p:nvGrpSpPr>
        <p:grpSpPr>
          <a:xfrm rot="0">
            <a:off x="7189484" y="1028700"/>
            <a:ext cx="11098516" cy="3800132"/>
            <a:chOff x="0" y="0"/>
            <a:chExt cx="6350000" cy="217424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350000" cy="2174240"/>
            </a:xfrm>
            <a:custGeom>
              <a:avLst/>
              <a:gdLst/>
              <a:ahLst/>
              <a:cxnLst/>
              <a:rect r="r" b="b" t="t" l="l"/>
              <a:pathLst>
                <a:path h="2174240" w="6350000">
                  <a:moveTo>
                    <a:pt x="6350000" y="0"/>
                  </a:moveTo>
                  <a:lnTo>
                    <a:pt x="6350000" y="2174240"/>
                  </a:lnTo>
                  <a:lnTo>
                    <a:pt x="647700" y="217424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-42321" r="0" b="-52260"/>
              </a:stretch>
            </a:blip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16089294" y="517674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4533497" y="517674"/>
            <a:ext cx="1060497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About Us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302741" y="517674"/>
            <a:ext cx="7354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Service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046981" y="517674"/>
            <a:ext cx="809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39108" y="517674"/>
            <a:ext cx="1284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Studio Shodwe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029259" y="2917421"/>
            <a:ext cx="4802379" cy="16320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10"/>
              </a:lnSpc>
            </a:pPr>
            <a:r>
              <a:rPr lang="en-US" sz="6126">
                <a:solidFill>
                  <a:srgbClr val="FFFFFF"/>
                </a:solidFill>
                <a:latin typeface="TT Octosquares Compressed"/>
                <a:ea typeface="TT Octosquares Compressed"/>
                <a:cs typeface="TT Octosquares Compressed"/>
                <a:sym typeface="TT Octosquares Compressed"/>
              </a:rPr>
              <a:t>EXPLORATORY DATA ANALYSIS (EDA)</a:t>
            </a:r>
          </a:p>
        </p:txBody>
      </p:sp>
      <p:sp>
        <p:nvSpPr>
          <p:cNvPr name="Freeform 18" id="18"/>
          <p:cNvSpPr/>
          <p:nvPr/>
        </p:nvSpPr>
        <p:spPr>
          <a:xfrm flipH="false" flipV="false" rot="0">
            <a:off x="1850798" y="2399296"/>
            <a:ext cx="355359" cy="556335"/>
          </a:xfrm>
          <a:custGeom>
            <a:avLst/>
            <a:gdLst/>
            <a:ahLst/>
            <a:cxnLst/>
            <a:rect r="r" b="b" t="t" l="l"/>
            <a:pathLst>
              <a:path h="556335" w="355359">
                <a:moveTo>
                  <a:pt x="0" y="0"/>
                </a:moveTo>
                <a:lnTo>
                  <a:pt x="355358" y="0"/>
                </a:lnTo>
                <a:lnTo>
                  <a:pt x="355358" y="556335"/>
                </a:lnTo>
                <a:lnTo>
                  <a:pt x="0" y="55633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2315918" y="2399296"/>
            <a:ext cx="355359" cy="556335"/>
          </a:xfrm>
          <a:custGeom>
            <a:avLst/>
            <a:gdLst/>
            <a:ahLst/>
            <a:cxnLst/>
            <a:rect r="r" b="b" t="t" l="l"/>
            <a:pathLst>
              <a:path h="556335" w="355359">
                <a:moveTo>
                  <a:pt x="0" y="0"/>
                </a:moveTo>
                <a:lnTo>
                  <a:pt x="355359" y="0"/>
                </a:lnTo>
                <a:lnTo>
                  <a:pt x="355359" y="556335"/>
                </a:lnTo>
                <a:lnTo>
                  <a:pt x="0" y="55633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2781038" y="2399296"/>
            <a:ext cx="355359" cy="556335"/>
          </a:xfrm>
          <a:custGeom>
            <a:avLst/>
            <a:gdLst/>
            <a:ahLst/>
            <a:cxnLst/>
            <a:rect r="r" b="b" t="t" l="l"/>
            <a:pathLst>
              <a:path h="556335" w="355359">
                <a:moveTo>
                  <a:pt x="0" y="0"/>
                </a:moveTo>
                <a:lnTo>
                  <a:pt x="355359" y="0"/>
                </a:lnTo>
                <a:lnTo>
                  <a:pt x="355359" y="556335"/>
                </a:lnTo>
                <a:lnTo>
                  <a:pt x="0" y="55633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1" id="21"/>
          <p:cNvGrpSpPr/>
          <p:nvPr/>
        </p:nvGrpSpPr>
        <p:grpSpPr>
          <a:xfrm rot="0">
            <a:off x="1850798" y="6751024"/>
            <a:ext cx="677751" cy="677751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2F1FF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2828868" y="6802459"/>
            <a:ext cx="2980687" cy="727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9"/>
              </a:lnSpc>
              <a:spcBef>
                <a:spcPct val="0"/>
              </a:spcBef>
            </a:pPr>
            <a:r>
              <a:rPr lang="en-US" sz="20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Analyzed shopping &amp; food preferences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941618" y="6927022"/>
            <a:ext cx="496110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b="true" sz="1799">
                <a:solidFill>
                  <a:srgbClr val="0B081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</a:t>
            </a:r>
          </a:p>
        </p:txBody>
      </p:sp>
      <p:grpSp>
        <p:nvGrpSpPr>
          <p:cNvPr name="Group 26" id="26"/>
          <p:cNvGrpSpPr/>
          <p:nvPr/>
        </p:nvGrpSpPr>
        <p:grpSpPr>
          <a:xfrm rot="0">
            <a:off x="7085906" y="6751024"/>
            <a:ext cx="677751" cy="677751"/>
            <a:chOff x="0" y="0"/>
            <a:chExt cx="812800" cy="8128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2F1FF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TextBox 29" id="29"/>
          <p:cNvSpPr txBox="true"/>
          <p:nvPr/>
        </p:nvSpPr>
        <p:spPr>
          <a:xfrm rot="0">
            <a:off x="8154181" y="6712924"/>
            <a:ext cx="2976099" cy="727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9"/>
              </a:lnSpc>
              <a:spcBef>
                <a:spcPct val="0"/>
              </a:spcBef>
            </a:pPr>
            <a:r>
              <a:rPr lang="en-US" sz="20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Identified trends in user behavior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7176726" y="6927022"/>
            <a:ext cx="496110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b="true" sz="1799">
                <a:solidFill>
                  <a:srgbClr val="0B081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</p:txBody>
      </p:sp>
      <p:grpSp>
        <p:nvGrpSpPr>
          <p:cNvPr name="Group 31" id="31"/>
          <p:cNvGrpSpPr/>
          <p:nvPr/>
        </p:nvGrpSpPr>
        <p:grpSpPr>
          <a:xfrm rot="0">
            <a:off x="12321014" y="6751024"/>
            <a:ext cx="677751" cy="677751"/>
            <a:chOff x="0" y="0"/>
            <a:chExt cx="812800" cy="812800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2F1FF"/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TextBox 34" id="34"/>
          <p:cNvSpPr txBox="true"/>
          <p:nvPr/>
        </p:nvSpPr>
        <p:spPr>
          <a:xfrm rot="0">
            <a:off x="13610935" y="6712924"/>
            <a:ext cx="2905621" cy="1842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9"/>
              </a:lnSpc>
            </a:pPr>
            <a:r>
              <a:rPr lang="en-US" sz="20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Missing value handling &amp; data cleaning</a:t>
            </a:r>
          </a:p>
          <a:p>
            <a:pPr algn="l">
              <a:lnSpc>
                <a:spcPts val="2939"/>
              </a:lnSpc>
              <a:spcBef>
                <a:spcPct val="0"/>
              </a:spcBef>
            </a:pPr>
            <a:r>
              <a:rPr lang="en-US" sz="20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Feature selection for AI-powered recommendations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2411834" y="6927022"/>
            <a:ext cx="496110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b="true" sz="1799">
                <a:solidFill>
                  <a:srgbClr val="0B081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03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7324710" y="458184"/>
            <a:ext cx="306065" cy="336000"/>
          </a:xfrm>
          <a:custGeom>
            <a:avLst/>
            <a:gdLst/>
            <a:ahLst/>
            <a:cxnLst/>
            <a:rect r="r" b="b" t="t" l="l"/>
            <a:pathLst>
              <a:path h="336000" w="306065">
                <a:moveTo>
                  <a:pt x="0" y="0"/>
                </a:moveTo>
                <a:lnTo>
                  <a:pt x="306065" y="0"/>
                </a:lnTo>
                <a:lnTo>
                  <a:pt x="306065" y="336000"/>
                </a:lnTo>
                <a:lnTo>
                  <a:pt x="0" y="336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02972" y="439904"/>
            <a:ext cx="253149" cy="354280"/>
          </a:xfrm>
          <a:custGeom>
            <a:avLst/>
            <a:gdLst/>
            <a:ahLst/>
            <a:cxnLst/>
            <a:rect r="r" b="b" t="t" l="l"/>
            <a:pathLst>
              <a:path h="354280" w="253149">
                <a:moveTo>
                  <a:pt x="0" y="0"/>
                </a:moveTo>
                <a:lnTo>
                  <a:pt x="253149" y="0"/>
                </a:lnTo>
                <a:lnTo>
                  <a:pt x="253149" y="354280"/>
                </a:lnTo>
                <a:lnTo>
                  <a:pt x="0" y="35428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-711290" y="5414150"/>
            <a:ext cx="5152168" cy="4882375"/>
            <a:chOff x="0" y="0"/>
            <a:chExt cx="6353786" cy="602107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3786" cy="6021070"/>
            </a:xfrm>
            <a:custGeom>
              <a:avLst/>
              <a:gdLst/>
              <a:ahLst/>
              <a:cxnLst/>
              <a:rect r="r" b="b" t="t" l="l"/>
              <a:pathLst>
                <a:path h="6021070" w="6353786">
                  <a:moveTo>
                    <a:pt x="0" y="6021070"/>
                  </a:moveTo>
                  <a:lnTo>
                    <a:pt x="738340" y="0"/>
                  </a:lnTo>
                  <a:lnTo>
                    <a:pt x="6353786" y="0"/>
                  </a:lnTo>
                  <a:lnTo>
                    <a:pt x="5615446" y="6021070"/>
                  </a:lnTo>
                  <a:close/>
                </a:path>
              </a:pathLst>
            </a:custGeom>
            <a:blipFill>
              <a:blip r:embed="rId7"/>
              <a:stretch>
                <a:fillRect l="-38568" t="0" r="-3665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4141514" y="5414150"/>
            <a:ext cx="5152168" cy="4882375"/>
            <a:chOff x="0" y="0"/>
            <a:chExt cx="6353786" cy="602107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53786" cy="6021070"/>
            </a:xfrm>
            <a:custGeom>
              <a:avLst/>
              <a:gdLst/>
              <a:ahLst/>
              <a:cxnLst/>
              <a:rect r="r" b="b" t="t" l="l"/>
              <a:pathLst>
                <a:path h="6021070" w="6353786">
                  <a:moveTo>
                    <a:pt x="0" y="6021070"/>
                  </a:moveTo>
                  <a:lnTo>
                    <a:pt x="738340" y="0"/>
                  </a:lnTo>
                  <a:lnTo>
                    <a:pt x="6353786" y="0"/>
                  </a:lnTo>
                  <a:lnTo>
                    <a:pt x="5615446" y="6021070"/>
                  </a:lnTo>
                  <a:close/>
                </a:path>
              </a:pathLst>
            </a:custGeom>
            <a:blipFill>
              <a:blip r:embed="rId8"/>
              <a:stretch>
                <a:fillRect l="0" t="-29193" r="0" b="-29193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0">
            <a:off x="8994318" y="5414150"/>
            <a:ext cx="5152168" cy="4882375"/>
            <a:chOff x="0" y="0"/>
            <a:chExt cx="6353786" cy="602107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353786" cy="6021070"/>
            </a:xfrm>
            <a:custGeom>
              <a:avLst/>
              <a:gdLst/>
              <a:ahLst/>
              <a:cxnLst/>
              <a:rect r="r" b="b" t="t" l="l"/>
              <a:pathLst>
                <a:path h="6021070" w="6353786">
                  <a:moveTo>
                    <a:pt x="0" y="6021070"/>
                  </a:moveTo>
                  <a:lnTo>
                    <a:pt x="738340" y="0"/>
                  </a:lnTo>
                  <a:lnTo>
                    <a:pt x="6353786" y="0"/>
                  </a:lnTo>
                  <a:lnTo>
                    <a:pt x="5615446" y="6021070"/>
                  </a:lnTo>
                  <a:close/>
                </a:path>
              </a:pathLst>
            </a:custGeom>
            <a:blipFill>
              <a:blip r:embed="rId9"/>
              <a:stretch>
                <a:fillRect l="-21117" t="0" r="-21117" b="0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3847121" y="5414150"/>
            <a:ext cx="5152168" cy="4882375"/>
            <a:chOff x="0" y="0"/>
            <a:chExt cx="6353786" cy="602107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353786" cy="6021070"/>
            </a:xfrm>
            <a:custGeom>
              <a:avLst/>
              <a:gdLst/>
              <a:ahLst/>
              <a:cxnLst/>
              <a:rect r="r" b="b" t="t" l="l"/>
              <a:pathLst>
                <a:path h="6021070" w="6353786">
                  <a:moveTo>
                    <a:pt x="0" y="6021070"/>
                  </a:moveTo>
                  <a:lnTo>
                    <a:pt x="738340" y="0"/>
                  </a:lnTo>
                  <a:lnTo>
                    <a:pt x="6353786" y="0"/>
                  </a:lnTo>
                  <a:lnTo>
                    <a:pt x="5615446" y="6021070"/>
                  </a:lnTo>
                  <a:close/>
                </a:path>
              </a:pathLst>
            </a:custGeom>
            <a:blipFill>
              <a:blip r:embed="rId10"/>
              <a:stretch>
                <a:fillRect l="-21117" t="0" r="-21117" b="0"/>
              </a:stretch>
            </a:blipFill>
          </p:spPr>
        </p:sp>
      </p:grpSp>
      <p:grpSp>
        <p:nvGrpSpPr>
          <p:cNvPr name="Group 13" id="13"/>
          <p:cNvGrpSpPr/>
          <p:nvPr/>
        </p:nvGrpSpPr>
        <p:grpSpPr>
          <a:xfrm rot="-5400000">
            <a:off x="17631481" y="8597471"/>
            <a:ext cx="924223" cy="397435"/>
            <a:chOff x="0" y="0"/>
            <a:chExt cx="1347239" cy="579341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347239" cy="579341"/>
            </a:xfrm>
            <a:custGeom>
              <a:avLst/>
              <a:gdLst/>
              <a:ahLst/>
              <a:cxnLst/>
              <a:rect r="r" b="b" t="t" l="l"/>
              <a:pathLst>
                <a:path h="579341" w="1347239">
                  <a:moveTo>
                    <a:pt x="673619" y="0"/>
                  </a:moveTo>
                  <a:lnTo>
                    <a:pt x="1347239" y="579341"/>
                  </a:lnTo>
                  <a:lnTo>
                    <a:pt x="0" y="579341"/>
                  </a:lnTo>
                  <a:lnTo>
                    <a:pt x="673619" y="0"/>
                  </a:lnTo>
                  <a:close/>
                </a:path>
              </a:pathLst>
            </a:custGeom>
            <a:solidFill>
              <a:srgbClr val="12F1FF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210506" y="230880"/>
              <a:ext cx="926227" cy="3070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16089294" y="517674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4533497" y="517674"/>
            <a:ext cx="1060497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About Us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3302741" y="517674"/>
            <a:ext cx="7354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Service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2046981" y="517674"/>
            <a:ext cx="809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39108" y="517674"/>
            <a:ext cx="1284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Studio Shodwe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525901" y="1678557"/>
            <a:ext cx="5630748" cy="18858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73"/>
              </a:lnSpc>
              <a:spcBef>
                <a:spcPct val="0"/>
              </a:spcBef>
            </a:pPr>
            <a:r>
              <a:rPr lang="en-US" sz="5409">
                <a:solidFill>
                  <a:srgbClr val="FFFFFF"/>
                </a:solidFill>
                <a:latin typeface="TT Octosquares Compressed"/>
                <a:ea typeface="TT Octosquares Compressed"/>
                <a:cs typeface="TT Octosquares Compressed"/>
                <a:sym typeface="TT Octosquares Compressed"/>
              </a:rPr>
              <a:t>PROPOSED AI-POWERED SOLUTION</a:t>
            </a:r>
          </a:p>
        </p:txBody>
      </p:sp>
      <p:sp>
        <p:nvSpPr>
          <p:cNvPr name="Freeform 22" id="22"/>
          <p:cNvSpPr/>
          <p:nvPr/>
        </p:nvSpPr>
        <p:spPr>
          <a:xfrm flipH="false" flipV="false" rot="0">
            <a:off x="2055675" y="2117525"/>
            <a:ext cx="355359" cy="556335"/>
          </a:xfrm>
          <a:custGeom>
            <a:avLst/>
            <a:gdLst/>
            <a:ahLst/>
            <a:cxnLst/>
            <a:rect r="r" b="b" t="t" l="l"/>
            <a:pathLst>
              <a:path h="556335" w="355359">
                <a:moveTo>
                  <a:pt x="0" y="0"/>
                </a:moveTo>
                <a:lnTo>
                  <a:pt x="355359" y="0"/>
                </a:lnTo>
                <a:lnTo>
                  <a:pt x="355359" y="556335"/>
                </a:lnTo>
                <a:lnTo>
                  <a:pt x="0" y="556335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3" id="23"/>
          <p:cNvSpPr/>
          <p:nvPr/>
        </p:nvSpPr>
        <p:spPr>
          <a:xfrm flipH="false" flipV="false" rot="0">
            <a:off x="2520796" y="2117525"/>
            <a:ext cx="355359" cy="556335"/>
          </a:xfrm>
          <a:custGeom>
            <a:avLst/>
            <a:gdLst/>
            <a:ahLst/>
            <a:cxnLst/>
            <a:rect r="r" b="b" t="t" l="l"/>
            <a:pathLst>
              <a:path h="556335" w="355359">
                <a:moveTo>
                  <a:pt x="0" y="0"/>
                </a:moveTo>
                <a:lnTo>
                  <a:pt x="355358" y="0"/>
                </a:lnTo>
                <a:lnTo>
                  <a:pt x="355358" y="556335"/>
                </a:lnTo>
                <a:lnTo>
                  <a:pt x="0" y="556335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2985916" y="2117525"/>
            <a:ext cx="355359" cy="556335"/>
          </a:xfrm>
          <a:custGeom>
            <a:avLst/>
            <a:gdLst/>
            <a:ahLst/>
            <a:cxnLst/>
            <a:rect r="r" b="b" t="t" l="l"/>
            <a:pathLst>
              <a:path h="556335" w="355359">
                <a:moveTo>
                  <a:pt x="0" y="0"/>
                </a:moveTo>
                <a:lnTo>
                  <a:pt x="355359" y="0"/>
                </a:lnTo>
                <a:lnTo>
                  <a:pt x="355359" y="556335"/>
                </a:lnTo>
                <a:lnTo>
                  <a:pt x="0" y="556335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5" id="25"/>
          <p:cNvSpPr txBox="true"/>
          <p:nvPr/>
        </p:nvSpPr>
        <p:spPr>
          <a:xfrm rot="0">
            <a:off x="6880949" y="2079425"/>
            <a:ext cx="11951585" cy="2547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49"/>
              </a:lnSpc>
            </a:pPr>
            <a:r>
              <a:rPr lang="en-US" sz="2464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•✅ Smart Clothing Recommendations (Body Type, Skin Tone, BMI)</a:t>
            </a:r>
          </a:p>
          <a:p>
            <a:pPr algn="l">
              <a:lnSpc>
                <a:spcPts val="3449"/>
              </a:lnSpc>
            </a:pPr>
            <a:r>
              <a:rPr lang="en-US" sz="2464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•✅ AI Virtual Try-On (Face Swapping for Outfit Visualization)</a:t>
            </a:r>
          </a:p>
          <a:p>
            <a:pPr algn="l">
              <a:lnSpc>
                <a:spcPts val="3449"/>
              </a:lnSpc>
            </a:pPr>
            <a:r>
              <a:rPr lang="en-US" sz="2464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•✅ AI-Powered Food Recommendations (Diet Goals, Allergies, Preferences)</a:t>
            </a:r>
          </a:p>
          <a:p>
            <a:pPr algn="l">
              <a:lnSpc>
                <a:spcPts val="3449"/>
              </a:lnSpc>
            </a:pPr>
            <a:r>
              <a:rPr lang="en-US" sz="2464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•✅ Occasion-Based Outfit &amp; Meal Matching</a:t>
            </a:r>
          </a:p>
          <a:p>
            <a:pPr algn="l">
              <a:lnSpc>
                <a:spcPts val="3449"/>
              </a:lnSpc>
            </a:pPr>
            <a:r>
              <a:rPr lang="en-US" sz="2464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•✅ Automated Smart Ordering &amp; Meal Planning</a:t>
            </a:r>
          </a:p>
          <a:p>
            <a:pPr algn="l">
              <a:lnSpc>
                <a:spcPts val="344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7324710" y="458184"/>
            <a:ext cx="306065" cy="336000"/>
          </a:xfrm>
          <a:custGeom>
            <a:avLst/>
            <a:gdLst/>
            <a:ahLst/>
            <a:cxnLst/>
            <a:rect r="r" b="b" t="t" l="l"/>
            <a:pathLst>
              <a:path h="336000" w="306065">
                <a:moveTo>
                  <a:pt x="0" y="0"/>
                </a:moveTo>
                <a:lnTo>
                  <a:pt x="306065" y="0"/>
                </a:lnTo>
                <a:lnTo>
                  <a:pt x="306065" y="336000"/>
                </a:lnTo>
                <a:lnTo>
                  <a:pt x="0" y="336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02972" y="439904"/>
            <a:ext cx="253149" cy="354280"/>
          </a:xfrm>
          <a:custGeom>
            <a:avLst/>
            <a:gdLst/>
            <a:ahLst/>
            <a:cxnLst/>
            <a:rect r="r" b="b" t="t" l="l"/>
            <a:pathLst>
              <a:path h="354280" w="253149">
                <a:moveTo>
                  <a:pt x="0" y="0"/>
                </a:moveTo>
                <a:lnTo>
                  <a:pt x="253149" y="0"/>
                </a:lnTo>
                <a:lnTo>
                  <a:pt x="253149" y="354280"/>
                </a:lnTo>
                <a:lnTo>
                  <a:pt x="0" y="35428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-5400000">
            <a:off x="17631481" y="8597471"/>
            <a:ext cx="924223" cy="397435"/>
            <a:chOff x="0" y="0"/>
            <a:chExt cx="1347239" cy="57934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347239" cy="579341"/>
            </a:xfrm>
            <a:custGeom>
              <a:avLst/>
              <a:gdLst/>
              <a:ahLst/>
              <a:cxnLst/>
              <a:rect r="r" b="b" t="t" l="l"/>
              <a:pathLst>
                <a:path h="579341" w="1347239">
                  <a:moveTo>
                    <a:pt x="673619" y="0"/>
                  </a:moveTo>
                  <a:lnTo>
                    <a:pt x="1347239" y="579341"/>
                  </a:lnTo>
                  <a:lnTo>
                    <a:pt x="0" y="579341"/>
                  </a:lnTo>
                  <a:lnTo>
                    <a:pt x="673619" y="0"/>
                  </a:lnTo>
                  <a:close/>
                </a:path>
              </a:pathLst>
            </a:custGeom>
            <a:solidFill>
              <a:srgbClr val="12F1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210506" y="230880"/>
              <a:ext cx="926227" cy="3070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0" y="1028700"/>
            <a:ext cx="3953331" cy="9258300"/>
            <a:chOff x="0" y="0"/>
            <a:chExt cx="2711475" cy="63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711475" cy="6350000"/>
            </a:xfrm>
            <a:custGeom>
              <a:avLst/>
              <a:gdLst/>
              <a:ahLst/>
              <a:cxnLst/>
              <a:rect r="r" b="b" t="t" l="l"/>
              <a:pathLst>
                <a:path h="6350000" w="2711475">
                  <a:moveTo>
                    <a:pt x="2711475" y="1169060"/>
                  </a:moveTo>
                  <a:cubicBezTo>
                    <a:pt x="2711475" y="3034449"/>
                    <a:pt x="2711475" y="4484599"/>
                    <a:pt x="2711475" y="6350000"/>
                  </a:cubicBezTo>
                  <a:lnTo>
                    <a:pt x="0" y="6350000"/>
                  </a:lnTo>
                  <a:lnTo>
                    <a:pt x="0" y="1533195"/>
                  </a:lnTo>
                  <a:cubicBezTo>
                    <a:pt x="0" y="1022134"/>
                    <a:pt x="0" y="511061"/>
                    <a:pt x="0" y="0"/>
                  </a:cubicBezTo>
                  <a:lnTo>
                    <a:pt x="1146746" y="0"/>
                  </a:lnTo>
                  <a:cubicBezTo>
                    <a:pt x="1668323" y="389687"/>
                    <a:pt x="2189899" y="779374"/>
                    <a:pt x="2711475" y="1169060"/>
                  </a:cubicBezTo>
                  <a:close/>
                </a:path>
              </a:pathLst>
            </a:custGeom>
            <a:blipFill>
              <a:blip r:embed="rId7"/>
              <a:stretch>
                <a:fillRect l="-14744" t="0" r="-41284" b="0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6474477" y="6487174"/>
            <a:ext cx="2669523" cy="3799826"/>
            <a:chOff x="0" y="0"/>
            <a:chExt cx="703084" cy="1000777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703084" cy="1000777"/>
            </a:xfrm>
            <a:custGeom>
              <a:avLst/>
              <a:gdLst/>
              <a:ahLst/>
              <a:cxnLst/>
              <a:rect r="r" b="b" t="t" l="l"/>
              <a:pathLst>
                <a:path h="1000777" w="703084">
                  <a:moveTo>
                    <a:pt x="0" y="0"/>
                  </a:moveTo>
                  <a:lnTo>
                    <a:pt x="703084" y="0"/>
                  </a:lnTo>
                  <a:lnTo>
                    <a:pt x="703084" y="1000777"/>
                  </a:lnTo>
                  <a:lnTo>
                    <a:pt x="0" y="1000777"/>
                  </a:lnTo>
                  <a:close/>
                </a:path>
              </a:pathLst>
            </a:custGeom>
            <a:solidFill>
              <a:srgbClr val="12F1FF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703084" cy="10388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4140213" y="2687348"/>
            <a:ext cx="4668528" cy="7599652"/>
            <a:chOff x="0" y="0"/>
            <a:chExt cx="3202008" cy="5212381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3202008" cy="5212381"/>
            </a:xfrm>
            <a:custGeom>
              <a:avLst/>
              <a:gdLst/>
              <a:ahLst/>
              <a:cxnLst/>
              <a:rect r="r" b="b" t="t" l="l"/>
              <a:pathLst>
                <a:path h="5212381" w="3202008">
                  <a:moveTo>
                    <a:pt x="3202008" y="959620"/>
                  </a:moveTo>
                  <a:cubicBezTo>
                    <a:pt x="3202008" y="2490820"/>
                    <a:pt x="3202008" y="3681171"/>
                    <a:pt x="3202008" y="5212381"/>
                  </a:cubicBezTo>
                  <a:lnTo>
                    <a:pt x="0" y="5212381"/>
                  </a:lnTo>
                  <a:lnTo>
                    <a:pt x="0" y="1258519"/>
                  </a:lnTo>
                  <a:cubicBezTo>
                    <a:pt x="0" y="839016"/>
                    <a:pt x="0" y="419503"/>
                    <a:pt x="0" y="0"/>
                  </a:cubicBezTo>
                  <a:lnTo>
                    <a:pt x="1354204" y="0"/>
                  </a:lnTo>
                  <a:cubicBezTo>
                    <a:pt x="1970139" y="319873"/>
                    <a:pt x="2586074" y="639747"/>
                    <a:pt x="3202008" y="959620"/>
                  </a:cubicBezTo>
                  <a:close/>
                </a:path>
              </a:pathLst>
            </a:custGeom>
            <a:blipFill>
              <a:blip r:embed="rId8"/>
              <a:stretch>
                <a:fillRect l="-5393" t="0" r="-3061" b="0"/>
              </a:stretch>
            </a:blip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16089294" y="517674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4533497" y="517674"/>
            <a:ext cx="1060497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About Us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3302741" y="517674"/>
            <a:ext cx="7354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Service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046981" y="517674"/>
            <a:ext cx="809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39108" y="517674"/>
            <a:ext cx="1284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Studio Shodwe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1007217" y="2770703"/>
            <a:ext cx="5291873" cy="8132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25"/>
              </a:lnSpc>
              <a:spcBef>
                <a:spcPct val="0"/>
              </a:spcBef>
            </a:pPr>
            <a:r>
              <a:rPr lang="en-US" sz="4732">
                <a:solidFill>
                  <a:srgbClr val="FFFFFF"/>
                </a:solidFill>
                <a:latin typeface="TT Octosquares Compressed"/>
                <a:ea typeface="TT Octosquares Compressed"/>
                <a:cs typeface="TT Octosquares Compressed"/>
                <a:sym typeface="TT Octosquares Compressed"/>
              </a:rPr>
              <a:t>KEY AI TECHNOLOGIES USED</a:t>
            </a:r>
          </a:p>
        </p:txBody>
      </p:sp>
      <p:sp>
        <p:nvSpPr>
          <p:cNvPr name="Freeform 21" id="21"/>
          <p:cNvSpPr/>
          <p:nvPr/>
        </p:nvSpPr>
        <p:spPr>
          <a:xfrm flipH="false" flipV="false" rot="0">
            <a:off x="10668341" y="2309619"/>
            <a:ext cx="355359" cy="556335"/>
          </a:xfrm>
          <a:custGeom>
            <a:avLst/>
            <a:gdLst/>
            <a:ahLst/>
            <a:cxnLst/>
            <a:rect r="r" b="b" t="t" l="l"/>
            <a:pathLst>
              <a:path h="556335" w="355359">
                <a:moveTo>
                  <a:pt x="0" y="0"/>
                </a:moveTo>
                <a:lnTo>
                  <a:pt x="355359" y="0"/>
                </a:lnTo>
                <a:lnTo>
                  <a:pt x="355359" y="556334"/>
                </a:lnTo>
                <a:lnTo>
                  <a:pt x="0" y="556334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11133462" y="2309619"/>
            <a:ext cx="355359" cy="556335"/>
          </a:xfrm>
          <a:custGeom>
            <a:avLst/>
            <a:gdLst/>
            <a:ahLst/>
            <a:cxnLst/>
            <a:rect r="r" b="b" t="t" l="l"/>
            <a:pathLst>
              <a:path h="556335" w="355359">
                <a:moveTo>
                  <a:pt x="0" y="0"/>
                </a:moveTo>
                <a:lnTo>
                  <a:pt x="355359" y="0"/>
                </a:lnTo>
                <a:lnTo>
                  <a:pt x="355359" y="556334"/>
                </a:lnTo>
                <a:lnTo>
                  <a:pt x="0" y="556334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3" id="23"/>
          <p:cNvSpPr/>
          <p:nvPr/>
        </p:nvSpPr>
        <p:spPr>
          <a:xfrm flipH="false" flipV="false" rot="0">
            <a:off x="11598582" y="2309619"/>
            <a:ext cx="355359" cy="556335"/>
          </a:xfrm>
          <a:custGeom>
            <a:avLst/>
            <a:gdLst/>
            <a:ahLst/>
            <a:cxnLst/>
            <a:rect r="r" b="b" t="t" l="l"/>
            <a:pathLst>
              <a:path h="556335" w="355359">
                <a:moveTo>
                  <a:pt x="0" y="0"/>
                </a:moveTo>
                <a:lnTo>
                  <a:pt x="355359" y="0"/>
                </a:lnTo>
                <a:lnTo>
                  <a:pt x="355359" y="556334"/>
                </a:lnTo>
                <a:lnTo>
                  <a:pt x="0" y="556334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4" id="24"/>
          <p:cNvSpPr txBox="true"/>
          <p:nvPr/>
        </p:nvSpPr>
        <p:spPr>
          <a:xfrm rot="0">
            <a:off x="9144000" y="4503936"/>
            <a:ext cx="9915346" cy="2726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55"/>
              </a:lnSpc>
            </a:pPr>
            <a:r>
              <a:rPr lang="en-US" sz="26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•- Machine Learning (Personalized Recommendations)</a:t>
            </a:r>
          </a:p>
          <a:p>
            <a:pPr algn="l">
              <a:lnSpc>
                <a:spcPts val="3655"/>
              </a:lnSpc>
            </a:pPr>
            <a:r>
              <a:rPr lang="en-US" sz="26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•- Deep Learning (CNN, GANs for Virtual Try-On)</a:t>
            </a:r>
          </a:p>
          <a:p>
            <a:pPr algn="l">
              <a:lnSpc>
                <a:spcPts val="3655"/>
              </a:lnSpc>
            </a:pPr>
            <a:r>
              <a:rPr lang="en-US" sz="26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•- NLP (Customer Preferences &amp; Context Analysis)</a:t>
            </a:r>
          </a:p>
          <a:p>
            <a:pPr algn="l">
              <a:lnSpc>
                <a:spcPts val="3655"/>
              </a:lnSpc>
            </a:pPr>
            <a:r>
              <a:rPr lang="en-US" sz="26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•- Computer Vision (Skin Tone &amp; Body Type Detection)</a:t>
            </a:r>
          </a:p>
          <a:p>
            <a:pPr algn="l">
              <a:lnSpc>
                <a:spcPts val="3655"/>
              </a:lnSpc>
            </a:pPr>
            <a:r>
              <a:rPr lang="en-US" sz="26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•- API Integration (Myntra, Ajio, Zepto, Swiggy, Zomato)</a:t>
            </a:r>
          </a:p>
          <a:p>
            <a:pPr algn="l">
              <a:lnSpc>
                <a:spcPts val="3655"/>
              </a:lnSpc>
              <a:spcBef>
                <a:spcPct val="0"/>
              </a:spcBef>
            </a:pPr>
          </a:p>
        </p:txBody>
      </p:sp>
      <p:sp>
        <p:nvSpPr>
          <p:cNvPr name="TextBox 25" id="25"/>
          <p:cNvSpPr txBox="true"/>
          <p:nvPr/>
        </p:nvSpPr>
        <p:spPr>
          <a:xfrm rot="0">
            <a:off x="10759162" y="4984939"/>
            <a:ext cx="496110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b="true" sz="1799">
                <a:solidFill>
                  <a:srgbClr val="0B081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7324710" y="458184"/>
            <a:ext cx="306065" cy="336000"/>
          </a:xfrm>
          <a:custGeom>
            <a:avLst/>
            <a:gdLst/>
            <a:ahLst/>
            <a:cxnLst/>
            <a:rect r="r" b="b" t="t" l="l"/>
            <a:pathLst>
              <a:path h="336000" w="306065">
                <a:moveTo>
                  <a:pt x="0" y="0"/>
                </a:moveTo>
                <a:lnTo>
                  <a:pt x="306065" y="0"/>
                </a:lnTo>
                <a:lnTo>
                  <a:pt x="306065" y="336000"/>
                </a:lnTo>
                <a:lnTo>
                  <a:pt x="0" y="336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02972" y="439904"/>
            <a:ext cx="253149" cy="354280"/>
          </a:xfrm>
          <a:custGeom>
            <a:avLst/>
            <a:gdLst/>
            <a:ahLst/>
            <a:cxnLst/>
            <a:rect r="r" b="b" t="t" l="l"/>
            <a:pathLst>
              <a:path h="354280" w="253149">
                <a:moveTo>
                  <a:pt x="0" y="0"/>
                </a:moveTo>
                <a:lnTo>
                  <a:pt x="253149" y="0"/>
                </a:lnTo>
                <a:lnTo>
                  <a:pt x="253149" y="354280"/>
                </a:lnTo>
                <a:lnTo>
                  <a:pt x="0" y="35428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0420735" y="4902831"/>
            <a:ext cx="4700562" cy="4700562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6350000" y="0"/>
                  </a:moveTo>
                  <a:lnTo>
                    <a:pt x="6350000" y="6350000"/>
                  </a:lnTo>
                  <a:lnTo>
                    <a:pt x="1224280" y="635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2F1FF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7" id="7"/>
          <p:cNvGrpSpPr/>
          <p:nvPr/>
        </p:nvGrpSpPr>
        <p:grpSpPr>
          <a:xfrm rot="0">
            <a:off x="10062710" y="1028700"/>
            <a:ext cx="8229600" cy="8229600"/>
            <a:chOff x="0" y="0"/>
            <a:chExt cx="6350000" cy="6350000"/>
          </a:xfrm>
        </p:grpSpPr>
        <p:sp>
          <p:nvSpPr>
            <p:cNvPr name="Freeform 8" id="8"/>
            <p:cNvSpPr/>
            <p:nvPr/>
          </p:nvSpPr>
          <p:spPr>
            <a:xfrm flipH="tru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0" y="0"/>
                  </a:moveTo>
                  <a:lnTo>
                    <a:pt x="0" y="6350000"/>
                  </a:lnTo>
                  <a:lnTo>
                    <a:pt x="5125720" y="6350000"/>
                  </a:lnTo>
                  <a:lnTo>
                    <a:pt x="6350000" y="0"/>
                  </a:lnTo>
                  <a:close/>
                </a:path>
              </a:pathLst>
            </a:custGeom>
            <a:blipFill>
              <a:blip r:embed="rId7"/>
              <a:stretch>
                <a:fillRect l="-24026" t="0" r="-26066" b="0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-5400000">
            <a:off x="17631481" y="8597471"/>
            <a:ext cx="924223" cy="397435"/>
            <a:chOff x="0" y="0"/>
            <a:chExt cx="1347239" cy="579341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347239" cy="579341"/>
            </a:xfrm>
            <a:custGeom>
              <a:avLst/>
              <a:gdLst/>
              <a:ahLst/>
              <a:cxnLst/>
              <a:rect r="r" b="b" t="t" l="l"/>
              <a:pathLst>
                <a:path h="579341" w="1347239">
                  <a:moveTo>
                    <a:pt x="673619" y="0"/>
                  </a:moveTo>
                  <a:lnTo>
                    <a:pt x="1347239" y="579341"/>
                  </a:lnTo>
                  <a:lnTo>
                    <a:pt x="0" y="579341"/>
                  </a:lnTo>
                  <a:lnTo>
                    <a:pt x="673619" y="0"/>
                  </a:lnTo>
                  <a:close/>
                </a:path>
              </a:pathLst>
            </a:custGeom>
            <a:solidFill>
              <a:srgbClr val="12F1FF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210506" y="230880"/>
              <a:ext cx="926227" cy="3070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16089294" y="517674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4533497" y="517674"/>
            <a:ext cx="1060497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About Us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302741" y="517674"/>
            <a:ext cx="7354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Service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046981" y="517674"/>
            <a:ext cx="809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39108" y="517674"/>
            <a:ext cx="1284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Studio Shodwe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681488" y="2559129"/>
            <a:ext cx="6161544" cy="16767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07"/>
              </a:lnSpc>
              <a:spcBef>
                <a:spcPct val="0"/>
              </a:spcBef>
            </a:pPr>
            <a:r>
              <a:rPr lang="en-US" sz="4862">
                <a:solidFill>
                  <a:srgbClr val="FFFFFF"/>
                </a:solidFill>
                <a:latin typeface="TT Octosquares Compressed"/>
                <a:ea typeface="TT Octosquares Compressed"/>
                <a:cs typeface="TT Octosquares Compressed"/>
                <a:sym typeface="TT Octosquares Compressed"/>
              </a:rPr>
              <a:t>SOLUTION ARCHITECTURE &amp; WORKFLOW</a:t>
            </a:r>
          </a:p>
        </p:txBody>
      </p:sp>
      <p:sp>
        <p:nvSpPr>
          <p:cNvPr name="Freeform 18" id="18"/>
          <p:cNvSpPr/>
          <p:nvPr/>
        </p:nvSpPr>
        <p:spPr>
          <a:xfrm flipH="false" flipV="false" rot="0">
            <a:off x="2110424" y="2128306"/>
            <a:ext cx="355359" cy="556335"/>
          </a:xfrm>
          <a:custGeom>
            <a:avLst/>
            <a:gdLst/>
            <a:ahLst/>
            <a:cxnLst/>
            <a:rect r="r" b="b" t="t" l="l"/>
            <a:pathLst>
              <a:path h="556335" w="355359">
                <a:moveTo>
                  <a:pt x="0" y="0"/>
                </a:moveTo>
                <a:lnTo>
                  <a:pt x="355359" y="0"/>
                </a:lnTo>
                <a:lnTo>
                  <a:pt x="355359" y="556335"/>
                </a:lnTo>
                <a:lnTo>
                  <a:pt x="0" y="55633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2575544" y="2128306"/>
            <a:ext cx="355359" cy="556335"/>
          </a:xfrm>
          <a:custGeom>
            <a:avLst/>
            <a:gdLst/>
            <a:ahLst/>
            <a:cxnLst/>
            <a:rect r="r" b="b" t="t" l="l"/>
            <a:pathLst>
              <a:path h="556335" w="355359">
                <a:moveTo>
                  <a:pt x="0" y="0"/>
                </a:moveTo>
                <a:lnTo>
                  <a:pt x="355359" y="0"/>
                </a:lnTo>
                <a:lnTo>
                  <a:pt x="355359" y="556335"/>
                </a:lnTo>
                <a:lnTo>
                  <a:pt x="0" y="55633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3040664" y="2128306"/>
            <a:ext cx="355359" cy="556335"/>
          </a:xfrm>
          <a:custGeom>
            <a:avLst/>
            <a:gdLst/>
            <a:ahLst/>
            <a:cxnLst/>
            <a:rect r="r" b="b" t="t" l="l"/>
            <a:pathLst>
              <a:path h="556335" w="355359">
                <a:moveTo>
                  <a:pt x="0" y="0"/>
                </a:moveTo>
                <a:lnTo>
                  <a:pt x="355359" y="0"/>
                </a:lnTo>
                <a:lnTo>
                  <a:pt x="355359" y="556335"/>
                </a:lnTo>
                <a:lnTo>
                  <a:pt x="0" y="55633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1" id="21"/>
          <p:cNvSpPr txBox="true"/>
          <p:nvPr/>
        </p:nvSpPr>
        <p:spPr>
          <a:xfrm rot="0">
            <a:off x="345546" y="5541247"/>
            <a:ext cx="11466630" cy="2974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81"/>
              </a:lnSpc>
            </a:pPr>
            <a:r>
              <a:rPr lang="en-US" sz="298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•- User inputs preferences or uploads an image</a:t>
            </a:r>
          </a:p>
          <a:p>
            <a:pPr algn="l">
              <a:lnSpc>
                <a:spcPts val="4181"/>
              </a:lnSpc>
            </a:pPr>
            <a:r>
              <a:rPr lang="en-US" sz="298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•- AI processes body type, skin tone &amp; shopping patterns</a:t>
            </a:r>
          </a:p>
          <a:p>
            <a:pPr algn="l">
              <a:lnSpc>
                <a:spcPts val="4181"/>
              </a:lnSpc>
            </a:pPr>
            <a:r>
              <a:rPr lang="en-US" sz="298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•- Virtual Try-On &amp; outfit recommendations generated</a:t>
            </a:r>
          </a:p>
          <a:p>
            <a:pPr algn="l">
              <a:lnSpc>
                <a:spcPts val="4181"/>
              </a:lnSpc>
            </a:pPr>
            <a:r>
              <a:rPr lang="en-US" sz="298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•- AI-driven meal planning based on health &amp; taste</a:t>
            </a:r>
          </a:p>
          <a:p>
            <a:pPr algn="l">
              <a:lnSpc>
                <a:spcPts val="4181"/>
              </a:lnSpc>
            </a:pPr>
            <a:r>
              <a:rPr lang="en-US" sz="298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•- Smart ordering integrates with shopping &amp; food platforms</a:t>
            </a:r>
          </a:p>
          <a:p>
            <a:pPr algn="l">
              <a:lnSpc>
                <a:spcPts val="2921"/>
              </a:lnSpc>
              <a:spcBef>
                <a:spcPct val="0"/>
              </a:spcBef>
            </a:pPr>
          </a:p>
        </p:txBody>
      </p:sp>
      <p:sp>
        <p:nvSpPr>
          <p:cNvPr name="TextBox 22" id="22"/>
          <p:cNvSpPr txBox="true"/>
          <p:nvPr/>
        </p:nvSpPr>
        <p:spPr>
          <a:xfrm rot="0">
            <a:off x="2201244" y="4815540"/>
            <a:ext cx="496110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b="true" sz="1799">
                <a:solidFill>
                  <a:srgbClr val="0B081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2201244" y="6236240"/>
            <a:ext cx="496110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b="true" sz="1799">
                <a:solidFill>
                  <a:srgbClr val="0B081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2201244" y="7656941"/>
            <a:ext cx="496110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b="true" sz="1799">
                <a:solidFill>
                  <a:srgbClr val="0B081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03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7324710" y="458184"/>
            <a:ext cx="306065" cy="336000"/>
          </a:xfrm>
          <a:custGeom>
            <a:avLst/>
            <a:gdLst/>
            <a:ahLst/>
            <a:cxnLst/>
            <a:rect r="r" b="b" t="t" l="l"/>
            <a:pathLst>
              <a:path h="336000" w="306065">
                <a:moveTo>
                  <a:pt x="0" y="0"/>
                </a:moveTo>
                <a:lnTo>
                  <a:pt x="306065" y="0"/>
                </a:lnTo>
                <a:lnTo>
                  <a:pt x="306065" y="336000"/>
                </a:lnTo>
                <a:lnTo>
                  <a:pt x="0" y="336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02972" y="439904"/>
            <a:ext cx="253149" cy="354280"/>
          </a:xfrm>
          <a:custGeom>
            <a:avLst/>
            <a:gdLst/>
            <a:ahLst/>
            <a:cxnLst/>
            <a:rect r="r" b="b" t="t" l="l"/>
            <a:pathLst>
              <a:path h="354280" w="253149">
                <a:moveTo>
                  <a:pt x="0" y="0"/>
                </a:moveTo>
                <a:lnTo>
                  <a:pt x="253149" y="0"/>
                </a:lnTo>
                <a:lnTo>
                  <a:pt x="253149" y="354280"/>
                </a:lnTo>
                <a:lnTo>
                  <a:pt x="0" y="35428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-5400000">
            <a:off x="17631481" y="8597471"/>
            <a:ext cx="924223" cy="397435"/>
            <a:chOff x="0" y="0"/>
            <a:chExt cx="1347239" cy="57934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347239" cy="579341"/>
            </a:xfrm>
            <a:custGeom>
              <a:avLst/>
              <a:gdLst/>
              <a:ahLst/>
              <a:cxnLst/>
              <a:rect r="r" b="b" t="t" l="l"/>
              <a:pathLst>
                <a:path h="579341" w="1347239">
                  <a:moveTo>
                    <a:pt x="673619" y="0"/>
                  </a:moveTo>
                  <a:lnTo>
                    <a:pt x="1347239" y="579341"/>
                  </a:lnTo>
                  <a:lnTo>
                    <a:pt x="0" y="579341"/>
                  </a:lnTo>
                  <a:lnTo>
                    <a:pt x="673619" y="0"/>
                  </a:lnTo>
                  <a:close/>
                </a:path>
              </a:pathLst>
            </a:custGeom>
            <a:solidFill>
              <a:srgbClr val="12F1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210506" y="230880"/>
              <a:ext cx="926227" cy="3070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6089294" y="517674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4533497" y="517674"/>
            <a:ext cx="1060497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About Us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302741" y="517674"/>
            <a:ext cx="7354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Service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046981" y="517674"/>
            <a:ext cx="809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39108" y="517674"/>
            <a:ext cx="1284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Studio Shodwe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1028700" y="4375925"/>
            <a:ext cx="5152168" cy="4882375"/>
            <a:chOff x="0" y="0"/>
            <a:chExt cx="6353786" cy="602107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353786" cy="6021070"/>
            </a:xfrm>
            <a:custGeom>
              <a:avLst/>
              <a:gdLst/>
              <a:ahLst/>
              <a:cxnLst/>
              <a:rect r="r" b="b" t="t" l="l"/>
              <a:pathLst>
                <a:path h="6021070" w="6353786">
                  <a:moveTo>
                    <a:pt x="0" y="6021070"/>
                  </a:moveTo>
                  <a:lnTo>
                    <a:pt x="738340" y="0"/>
                  </a:lnTo>
                  <a:lnTo>
                    <a:pt x="6353786" y="0"/>
                  </a:lnTo>
                  <a:lnTo>
                    <a:pt x="5615446" y="6021070"/>
                  </a:lnTo>
                  <a:close/>
                </a:path>
              </a:pathLst>
            </a:custGeom>
            <a:blipFill>
              <a:blip r:embed="rId7"/>
              <a:stretch>
                <a:fillRect l="0" t="0" r="-41967" b="0"/>
              </a:stretch>
            </a:blip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12107132" y="1028700"/>
            <a:ext cx="5152168" cy="4882375"/>
            <a:chOff x="0" y="0"/>
            <a:chExt cx="6353786" cy="602107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6353786" cy="6021070"/>
            </a:xfrm>
            <a:custGeom>
              <a:avLst/>
              <a:gdLst/>
              <a:ahLst/>
              <a:cxnLst/>
              <a:rect r="r" b="b" t="t" l="l"/>
              <a:pathLst>
                <a:path h="6021070" w="6353786">
                  <a:moveTo>
                    <a:pt x="0" y="6021070"/>
                  </a:moveTo>
                  <a:lnTo>
                    <a:pt x="738340" y="0"/>
                  </a:lnTo>
                  <a:lnTo>
                    <a:pt x="6353786" y="0"/>
                  </a:lnTo>
                  <a:lnTo>
                    <a:pt x="5615446" y="6021070"/>
                  </a:lnTo>
                  <a:close/>
                </a:path>
              </a:pathLst>
            </a:custGeom>
            <a:blipFill>
              <a:blip r:embed="rId8"/>
              <a:stretch>
                <a:fillRect l="0" t="0" r="-42234" b="0"/>
              </a:stretch>
            </a:blip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1014893" y="2033108"/>
            <a:ext cx="5297393" cy="19290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57"/>
              </a:lnSpc>
              <a:spcBef>
                <a:spcPct val="0"/>
              </a:spcBef>
            </a:pPr>
            <a:r>
              <a:rPr lang="en-US" sz="5541">
                <a:solidFill>
                  <a:srgbClr val="FFFFFF"/>
                </a:solidFill>
                <a:latin typeface="TT Octosquares Compressed"/>
                <a:ea typeface="TT Octosquares Compressed"/>
                <a:cs typeface="TT Octosquares Compressed"/>
                <a:sym typeface="TT Octosquares Compressed"/>
              </a:rPr>
              <a:t>EXPECTED OUTCOMES &amp; BENEFITS</a:t>
            </a:r>
          </a:p>
        </p:txBody>
      </p:sp>
      <p:sp>
        <p:nvSpPr>
          <p:cNvPr name="Freeform 18" id="18"/>
          <p:cNvSpPr/>
          <p:nvPr/>
        </p:nvSpPr>
        <p:spPr>
          <a:xfrm flipH="false" flipV="false" rot="0">
            <a:off x="1822649" y="1859716"/>
            <a:ext cx="355359" cy="556335"/>
          </a:xfrm>
          <a:custGeom>
            <a:avLst/>
            <a:gdLst/>
            <a:ahLst/>
            <a:cxnLst/>
            <a:rect r="r" b="b" t="t" l="l"/>
            <a:pathLst>
              <a:path h="556335" w="355359">
                <a:moveTo>
                  <a:pt x="0" y="0"/>
                </a:moveTo>
                <a:lnTo>
                  <a:pt x="355359" y="0"/>
                </a:lnTo>
                <a:lnTo>
                  <a:pt x="355359" y="556334"/>
                </a:lnTo>
                <a:lnTo>
                  <a:pt x="0" y="556334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2287770" y="1859716"/>
            <a:ext cx="355359" cy="556335"/>
          </a:xfrm>
          <a:custGeom>
            <a:avLst/>
            <a:gdLst/>
            <a:ahLst/>
            <a:cxnLst/>
            <a:rect r="r" b="b" t="t" l="l"/>
            <a:pathLst>
              <a:path h="556335" w="355359">
                <a:moveTo>
                  <a:pt x="0" y="0"/>
                </a:moveTo>
                <a:lnTo>
                  <a:pt x="355359" y="0"/>
                </a:lnTo>
                <a:lnTo>
                  <a:pt x="355359" y="556334"/>
                </a:lnTo>
                <a:lnTo>
                  <a:pt x="0" y="556334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2752890" y="1859716"/>
            <a:ext cx="355359" cy="556335"/>
          </a:xfrm>
          <a:custGeom>
            <a:avLst/>
            <a:gdLst/>
            <a:ahLst/>
            <a:cxnLst/>
            <a:rect r="r" b="b" t="t" l="l"/>
            <a:pathLst>
              <a:path h="556335" w="355359">
                <a:moveTo>
                  <a:pt x="0" y="0"/>
                </a:moveTo>
                <a:lnTo>
                  <a:pt x="355359" y="0"/>
                </a:lnTo>
                <a:lnTo>
                  <a:pt x="355359" y="556334"/>
                </a:lnTo>
                <a:lnTo>
                  <a:pt x="0" y="556334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1" id="21"/>
          <p:cNvSpPr txBox="true"/>
          <p:nvPr/>
        </p:nvSpPr>
        <p:spPr>
          <a:xfrm rot="0">
            <a:off x="6777430" y="6699357"/>
            <a:ext cx="12189476" cy="33536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41"/>
              </a:lnSpc>
            </a:pPr>
            <a:r>
              <a:rPr lang="en-US" sz="331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🔹 Enhanced shopping &amp; food experience</a:t>
            </a:r>
          </a:p>
          <a:p>
            <a:pPr algn="l">
              <a:lnSpc>
                <a:spcPts val="4641"/>
              </a:lnSpc>
            </a:pPr>
            <a:r>
              <a:rPr lang="en-US" sz="331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🔹 Faster decision-making for outfits &amp; meals</a:t>
            </a:r>
          </a:p>
          <a:p>
            <a:pPr algn="l">
              <a:lnSpc>
                <a:spcPts val="4641"/>
              </a:lnSpc>
            </a:pPr>
            <a:r>
              <a:rPr lang="en-US" sz="331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🔹 Personalized recommendations improve user satisfaction</a:t>
            </a:r>
          </a:p>
          <a:p>
            <a:pPr algn="l">
              <a:lnSpc>
                <a:spcPts val="4641"/>
              </a:lnSpc>
            </a:pPr>
            <a:r>
              <a:rPr lang="en-US" sz="331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🔹 Cross-domain AI integration for fashion &amp; food</a:t>
            </a:r>
          </a:p>
          <a:p>
            <a:pPr algn="l">
              <a:lnSpc>
                <a:spcPts val="4641"/>
              </a:lnSpc>
            </a:pPr>
            <a:r>
              <a:rPr lang="en-US" sz="331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🔹 Seamless e-commerce &amp; food ordering automation</a:t>
            </a:r>
          </a:p>
          <a:p>
            <a:pPr algn="l">
              <a:lnSpc>
                <a:spcPts val="3661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7324710" y="458184"/>
            <a:ext cx="306065" cy="336000"/>
          </a:xfrm>
          <a:custGeom>
            <a:avLst/>
            <a:gdLst/>
            <a:ahLst/>
            <a:cxnLst/>
            <a:rect r="r" b="b" t="t" l="l"/>
            <a:pathLst>
              <a:path h="336000" w="306065">
                <a:moveTo>
                  <a:pt x="0" y="0"/>
                </a:moveTo>
                <a:lnTo>
                  <a:pt x="306065" y="0"/>
                </a:lnTo>
                <a:lnTo>
                  <a:pt x="306065" y="336000"/>
                </a:lnTo>
                <a:lnTo>
                  <a:pt x="0" y="336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02972" y="439904"/>
            <a:ext cx="253149" cy="354280"/>
          </a:xfrm>
          <a:custGeom>
            <a:avLst/>
            <a:gdLst/>
            <a:ahLst/>
            <a:cxnLst/>
            <a:rect r="r" b="b" t="t" l="l"/>
            <a:pathLst>
              <a:path h="354280" w="253149">
                <a:moveTo>
                  <a:pt x="0" y="0"/>
                </a:moveTo>
                <a:lnTo>
                  <a:pt x="253149" y="0"/>
                </a:lnTo>
                <a:lnTo>
                  <a:pt x="253149" y="354280"/>
                </a:lnTo>
                <a:lnTo>
                  <a:pt x="0" y="35428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-5400000">
            <a:off x="17631481" y="8597471"/>
            <a:ext cx="924223" cy="397435"/>
            <a:chOff x="0" y="0"/>
            <a:chExt cx="1347239" cy="57934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347239" cy="579341"/>
            </a:xfrm>
            <a:custGeom>
              <a:avLst/>
              <a:gdLst/>
              <a:ahLst/>
              <a:cxnLst/>
              <a:rect r="r" b="b" t="t" l="l"/>
              <a:pathLst>
                <a:path h="579341" w="1347239">
                  <a:moveTo>
                    <a:pt x="673619" y="0"/>
                  </a:moveTo>
                  <a:lnTo>
                    <a:pt x="1347239" y="579341"/>
                  </a:lnTo>
                  <a:lnTo>
                    <a:pt x="0" y="579341"/>
                  </a:lnTo>
                  <a:lnTo>
                    <a:pt x="673619" y="0"/>
                  </a:lnTo>
                  <a:close/>
                </a:path>
              </a:pathLst>
            </a:custGeom>
            <a:solidFill>
              <a:srgbClr val="12F1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210506" y="230880"/>
              <a:ext cx="926227" cy="3070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2133368" y="1219200"/>
            <a:ext cx="7238574" cy="10227524"/>
            <a:chOff x="0" y="0"/>
            <a:chExt cx="4462780" cy="630555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462780" cy="6305550"/>
            </a:xfrm>
            <a:custGeom>
              <a:avLst/>
              <a:gdLst/>
              <a:ahLst/>
              <a:cxnLst/>
              <a:rect r="r" b="b" t="t" l="l"/>
              <a:pathLst>
                <a:path h="6305550" w="4462780">
                  <a:moveTo>
                    <a:pt x="0" y="0"/>
                  </a:moveTo>
                  <a:lnTo>
                    <a:pt x="4462780" y="594360"/>
                  </a:lnTo>
                  <a:lnTo>
                    <a:pt x="3385820" y="6305550"/>
                  </a:lnTo>
                  <a:lnTo>
                    <a:pt x="1062990" y="5552440"/>
                  </a:lnTo>
                  <a:lnTo>
                    <a:pt x="1076960" y="4930140"/>
                  </a:lnTo>
                  <a:lnTo>
                    <a:pt x="198120" y="4716780"/>
                  </a:lnTo>
                  <a:close/>
                </a:path>
              </a:pathLst>
            </a:custGeom>
            <a:solidFill>
              <a:srgbClr val="12F1FF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10" id="10"/>
          <p:cNvGrpSpPr/>
          <p:nvPr/>
        </p:nvGrpSpPr>
        <p:grpSpPr>
          <a:xfrm rot="0">
            <a:off x="1681488" y="1522689"/>
            <a:ext cx="7238574" cy="10227524"/>
            <a:chOff x="0" y="0"/>
            <a:chExt cx="4462780" cy="630555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462780" cy="6305550"/>
            </a:xfrm>
            <a:custGeom>
              <a:avLst/>
              <a:gdLst/>
              <a:ahLst/>
              <a:cxnLst/>
              <a:rect r="r" b="b" t="t" l="l"/>
              <a:pathLst>
                <a:path h="6305550" w="4462780">
                  <a:moveTo>
                    <a:pt x="0" y="0"/>
                  </a:moveTo>
                  <a:lnTo>
                    <a:pt x="4462780" y="594360"/>
                  </a:lnTo>
                  <a:lnTo>
                    <a:pt x="3385820" y="6305550"/>
                  </a:lnTo>
                  <a:lnTo>
                    <a:pt x="1062990" y="5552440"/>
                  </a:lnTo>
                  <a:lnTo>
                    <a:pt x="1076960" y="4930140"/>
                  </a:lnTo>
                  <a:lnTo>
                    <a:pt x="198120" y="4716780"/>
                  </a:lnTo>
                  <a:close/>
                </a:path>
              </a:pathLst>
            </a:custGeom>
            <a:blipFill>
              <a:blip r:embed="rId7"/>
              <a:stretch>
                <a:fillRect l="0" t="-6229" r="0" b="0"/>
              </a:stretch>
            </a:blip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16089294" y="517674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4533497" y="517674"/>
            <a:ext cx="1060497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About Us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302741" y="517674"/>
            <a:ext cx="7354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Service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046981" y="517674"/>
            <a:ext cx="809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39108" y="517674"/>
            <a:ext cx="1284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Studio Shodwe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1209402" y="2785610"/>
            <a:ext cx="4623519" cy="14719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985"/>
              </a:lnSpc>
              <a:spcBef>
                <a:spcPct val="0"/>
              </a:spcBef>
            </a:pPr>
            <a:r>
              <a:rPr lang="en-US" sz="8560">
                <a:solidFill>
                  <a:srgbClr val="FFFFFF"/>
                </a:solidFill>
                <a:latin typeface="TT Octosquares Compressed"/>
                <a:ea typeface="TT Octosquares Compressed"/>
                <a:cs typeface="TT Octosquares Compressed"/>
                <a:sym typeface="TT Octosquares Compressed"/>
              </a:rPr>
              <a:t>CONCLUSION</a:t>
            </a:r>
          </a:p>
        </p:txBody>
      </p:sp>
      <p:sp>
        <p:nvSpPr>
          <p:cNvPr name="Freeform 18" id="18"/>
          <p:cNvSpPr/>
          <p:nvPr/>
        </p:nvSpPr>
        <p:spPr>
          <a:xfrm flipH="false" flipV="false" rot="0">
            <a:off x="11209402" y="2400725"/>
            <a:ext cx="355359" cy="556335"/>
          </a:xfrm>
          <a:custGeom>
            <a:avLst/>
            <a:gdLst/>
            <a:ahLst/>
            <a:cxnLst/>
            <a:rect r="r" b="b" t="t" l="l"/>
            <a:pathLst>
              <a:path h="556335" w="355359">
                <a:moveTo>
                  <a:pt x="0" y="0"/>
                </a:moveTo>
                <a:lnTo>
                  <a:pt x="355359" y="0"/>
                </a:lnTo>
                <a:lnTo>
                  <a:pt x="355359" y="556335"/>
                </a:lnTo>
                <a:lnTo>
                  <a:pt x="0" y="55633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11674522" y="2400725"/>
            <a:ext cx="355359" cy="556335"/>
          </a:xfrm>
          <a:custGeom>
            <a:avLst/>
            <a:gdLst/>
            <a:ahLst/>
            <a:cxnLst/>
            <a:rect r="r" b="b" t="t" l="l"/>
            <a:pathLst>
              <a:path h="556335" w="355359">
                <a:moveTo>
                  <a:pt x="0" y="0"/>
                </a:moveTo>
                <a:lnTo>
                  <a:pt x="355359" y="0"/>
                </a:lnTo>
                <a:lnTo>
                  <a:pt x="355359" y="556335"/>
                </a:lnTo>
                <a:lnTo>
                  <a:pt x="0" y="55633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12139643" y="2400725"/>
            <a:ext cx="355359" cy="556335"/>
          </a:xfrm>
          <a:custGeom>
            <a:avLst/>
            <a:gdLst/>
            <a:ahLst/>
            <a:cxnLst/>
            <a:rect r="r" b="b" t="t" l="l"/>
            <a:pathLst>
              <a:path h="556335" w="355359">
                <a:moveTo>
                  <a:pt x="0" y="0"/>
                </a:moveTo>
                <a:lnTo>
                  <a:pt x="355359" y="0"/>
                </a:lnTo>
                <a:lnTo>
                  <a:pt x="355359" y="556335"/>
                </a:lnTo>
                <a:lnTo>
                  <a:pt x="0" y="55633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1" id="21"/>
          <p:cNvSpPr txBox="true"/>
          <p:nvPr/>
        </p:nvSpPr>
        <p:spPr>
          <a:xfrm rot="0">
            <a:off x="9144000" y="5076825"/>
            <a:ext cx="8920368" cy="28874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48"/>
              </a:lnSpc>
            </a:pPr>
            <a:r>
              <a:rPr lang="en-US" sz="332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•AI-powered insights enhance customer experience, making shopping &amp; meal selection efficient, personalized, and seamless!</a:t>
            </a:r>
          </a:p>
          <a:p>
            <a:pPr algn="l">
              <a:lnSpc>
                <a:spcPts val="4648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DAGi73erAIc</dc:identifier>
  <dcterms:modified xsi:type="dcterms:W3CDTF">2011-08-01T06:04:30Z</dcterms:modified>
  <cp:revision>1</cp:revision>
  <dc:title>Technology</dc:title>
</cp:coreProperties>
</file>

<file path=docProps/thumbnail.jpeg>
</file>